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31"/>
  </p:notesMasterIdLst>
  <p:sldIdLst>
    <p:sldId id="256" r:id="rId2"/>
    <p:sldId id="558" r:id="rId3"/>
    <p:sldId id="489" r:id="rId4"/>
    <p:sldId id="523" r:id="rId5"/>
    <p:sldId id="400" r:id="rId6"/>
    <p:sldId id="403" r:id="rId7"/>
    <p:sldId id="409" r:id="rId8"/>
    <p:sldId id="405" r:id="rId9"/>
    <p:sldId id="406" r:id="rId10"/>
    <p:sldId id="410" r:id="rId11"/>
    <p:sldId id="415" r:id="rId12"/>
    <p:sldId id="416" r:id="rId13"/>
    <p:sldId id="418" r:id="rId14"/>
    <p:sldId id="419" r:id="rId15"/>
    <p:sldId id="420" r:id="rId16"/>
    <p:sldId id="421" r:id="rId17"/>
    <p:sldId id="491" r:id="rId18"/>
    <p:sldId id="492" r:id="rId19"/>
    <p:sldId id="493" r:id="rId20"/>
    <p:sldId id="494" r:id="rId21"/>
    <p:sldId id="495" r:id="rId22"/>
    <p:sldId id="496" r:id="rId23"/>
    <p:sldId id="500" r:id="rId24"/>
    <p:sldId id="501" r:id="rId25"/>
    <p:sldId id="502" r:id="rId26"/>
    <p:sldId id="498" r:id="rId27"/>
    <p:sldId id="499" r:id="rId28"/>
    <p:sldId id="503" r:id="rId29"/>
    <p:sldId id="504" r:id="rId30"/>
    <p:sldId id="506" r:id="rId31"/>
    <p:sldId id="507" r:id="rId32"/>
    <p:sldId id="508" r:id="rId33"/>
    <p:sldId id="509" r:id="rId34"/>
    <p:sldId id="510" r:id="rId35"/>
    <p:sldId id="511" r:id="rId36"/>
    <p:sldId id="512" r:id="rId37"/>
    <p:sldId id="513" r:id="rId38"/>
    <p:sldId id="514" r:id="rId39"/>
    <p:sldId id="537" r:id="rId40"/>
    <p:sldId id="538" r:id="rId41"/>
    <p:sldId id="539" r:id="rId42"/>
    <p:sldId id="540" r:id="rId43"/>
    <p:sldId id="541" r:id="rId44"/>
    <p:sldId id="542" r:id="rId45"/>
    <p:sldId id="543" r:id="rId46"/>
    <p:sldId id="544" r:id="rId47"/>
    <p:sldId id="545" r:id="rId48"/>
    <p:sldId id="546" r:id="rId49"/>
    <p:sldId id="547" r:id="rId50"/>
    <p:sldId id="515" r:id="rId51"/>
    <p:sldId id="516" r:id="rId52"/>
    <p:sldId id="524" r:id="rId53"/>
    <p:sldId id="525" r:id="rId54"/>
    <p:sldId id="526" r:id="rId55"/>
    <p:sldId id="527" r:id="rId56"/>
    <p:sldId id="528" r:id="rId57"/>
    <p:sldId id="529" r:id="rId58"/>
    <p:sldId id="530" r:id="rId59"/>
    <p:sldId id="531" r:id="rId60"/>
    <p:sldId id="532" r:id="rId61"/>
    <p:sldId id="533" r:id="rId62"/>
    <p:sldId id="535" r:id="rId63"/>
    <p:sldId id="534" r:id="rId64"/>
    <p:sldId id="517" r:id="rId65"/>
    <p:sldId id="518" r:id="rId66"/>
    <p:sldId id="536" r:id="rId67"/>
    <p:sldId id="549" r:id="rId68"/>
    <p:sldId id="562" r:id="rId69"/>
    <p:sldId id="563" r:id="rId70"/>
    <p:sldId id="564" r:id="rId71"/>
    <p:sldId id="548" r:id="rId72"/>
    <p:sldId id="550" r:id="rId73"/>
    <p:sldId id="519" r:id="rId74"/>
    <p:sldId id="520" r:id="rId75"/>
    <p:sldId id="551" r:id="rId76"/>
    <p:sldId id="552" r:id="rId77"/>
    <p:sldId id="553" r:id="rId78"/>
    <p:sldId id="554" r:id="rId79"/>
    <p:sldId id="555" r:id="rId80"/>
    <p:sldId id="556" r:id="rId81"/>
    <p:sldId id="557" r:id="rId82"/>
    <p:sldId id="565" r:id="rId83"/>
    <p:sldId id="567" r:id="rId84"/>
    <p:sldId id="569" r:id="rId85"/>
    <p:sldId id="570" r:id="rId86"/>
    <p:sldId id="571" r:id="rId87"/>
    <p:sldId id="568" r:id="rId88"/>
    <p:sldId id="572" r:id="rId89"/>
    <p:sldId id="573" r:id="rId90"/>
    <p:sldId id="574" r:id="rId91"/>
    <p:sldId id="575" r:id="rId92"/>
    <p:sldId id="577" r:id="rId93"/>
    <p:sldId id="578" r:id="rId94"/>
    <p:sldId id="580" r:id="rId95"/>
    <p:sldId id="585" r:id="rId96"/>
    <p:sldId id="586" r:id="rId97"/>
    <p:sldId id="587" r:id="rId98"/>
    <p:sldId id="588" r:id="rId99"/>
    <p:sldId id="589" r:id="rId100"/>
    <p:sldId id="590" r:id="rId101"/>
    <p:sldId id="591" r:id="rId102"/>
    <p:sldId id="592" r:id="rId103"/>
    <p:sldId id="593" r:id="rId104"/>
    <p:sldId id="594" r:id="rId105"/>
    <p:sldId id="595" r:id="rId106"/>
    <p:sldId id="596" r:id="rId107"/>
    <p:sldId id="597" r:id="rId108"/>
    <p:sldId id="598" r:id="rId109"/>
    <p:sldId id="599" r:id="rId110"/>
    <p:sldId id="600" r:id="rId111"/>
    <p:sldId id="601" r:id="rId112"/>
    <p:sldId id="602" r:id="rId113"/>
    <p:sldId id="603" r:id="rId114"/>
    <p:sldId id="605" r:id="rId115"/>
    <p:sldId id="604" r:id="rId116"/>
    <p:sldId id="606" r:id="rId117"/>
    <p:sldId id="607" r:id="rId118"/>
    <p:sldId id="608" r:id="rId119"/>
    <p:sldId id="609" r:id="rId120"/>
    <p:sldId id="610" r:id="rId121"/>
    <p:sldId id="611" r:id="rId122"/>
    <p:sldId id="612" r:id="rId123"/>
    <p:sldId id="613" r:id="rId124"/>
    <p:sldId id="614" r:id="rId125"/>
    <p:sldId id="615" r:id="rId126"/>
    <p:sldId id="616" r:id="rId127"/>
    <p:sldId id="617" r:id="rId128"/>
    <p:sldId id="618" r:id="rId129"/>
    <p:sldId id="619" r:id="rId130"/>
    <p:sldId id="620" r:id="rId131"/>
    <p:sldId id="621" r:id="rId132"/>
    <p:sldId id="622" r:id="rId133"/>
    <p:sldId id="623" r:id="rId134"/>
    <p:sldId id="624" r:id="rId135"/>
    <p:sldId id="625" r:id="rId136"/>
    <p:sldId id="626" r:id="rId137"/>
    <p:sldId id="627" r:id="rId138"/>
    <p:sldId id="628" r:id="rId139"/>
    <p:sldId id="629" r:id="rId140"/>
    <p:sldId id="630" r:id="rId141"/>
    <p:sldId id="631" r:id="rId142"/>
    <p:sldId id="632" r:id="rId143"/>
    <p:sldId id="633" r:id="rId144"/>
    <p:sldId id="634" r:id="rId145"/>
    <p:sldId id="635" r:id="rId146"/>
    <p:sldId id="636" r:id="rId147"/>
    <p:sldId id="637" r:id="rId148"/>
    <p:sldId id="640" r:id="rId149"/>
    <p:sldId id="642" r:id="rId150"/>
    <p:sldId id="643" r:id="rId151"/>
    <p:sldId id="645" r:id="rId152"/>
    <p:sldId id="644" r:id="rId153"/>
    <p:sldId id="641" r:id="rId154"/>
    <p:sldId id="647" r:id="rId155"/>
    <p:sldId id="648" r:id="rId156"/>
    <p:sldId id="651" r:id="rId157"/>
    <p:sldId id="650" r:id="rId158"/>
    <p:sldId id="649" r:id="rId159"/>
    <p:sldId id="655" r:id="rId160"/>
    <p:sldId id="656" r:id="rId161"/>
    <p:sldId id="657" r:id="rId162"/>
    <p:sldId id="652" r:id="rId163"/>
    <p:sldId id="658" r:id="rId164"/>
    <p:sldId id="659" r:id="rId165"/>
    <p:sldId id="660" r:id="rId166"/>
    <p:sldId id="661" r:id="rId167"/>
    <p:sldId id="662" r:id="rId168"/>
    <p:sldId id="663" r:id="rId169"/>
    <p:sldId id="664" r:id="rId170"/>
    <p:sldId id="665" r:id="rId171"/>
    <p:sldId id="666" r:id="rId172"/>
    <p:sldId id="667" r:id="rId173"/>
    <p:sldId id="668" r:id="rId174"/>
    <p:sldId id="669" r:id="rId175"/>
    <p:sldId id="670" r:id="rId176"/>
    <p:sldId id="672" r:id="rId177"/>
    <p:sldId id="673" r:id="rId178"/>
    <p:sldId id="674" r:id="rId179"/>
    <p:sldId id="675" r:id="rId180"/>
    <p:sldId id="676" r:id="rId181"/>
    <p:sldId id="677" r:id="rId182"/>
    <p:sldId id="678" r:id="rId183"/>
    <p:sldId id="679" r:id="rId184"/>
    <p:sldId id="683" r:id="rId185"/>
    <p:sldId id="680" r:id="rId186"/>
    <p:sldId id="681" r:id="rId187"/>
    <p:sldId id="682" r:id="rId188"/>
    <p:sldId id="684" r:id="rId189"/>
    <p:sldId id="685" r:id="rId190"/>
    <p:sldId id="686" r:id="rId191"/>
    <p:sldId id="687" r:id="rId192"/>
    <p:sldId id="688" r:id="rId193"/>
    <p:sldId id="689" r:id="rId194"/>
    <p:sldId id="690" r:id="rId195"/>
    <p:sldId id="691" r:id="rId196"/>
    <p:sldId id="694" r:id="rId197"/>
    <p:sldId id="693" r:id="rId198"/>
    <p:sldId id="695" r:id="rId199"/>
    <p:sldId id="696" r:id="rId200"/>
    <p:sldId id="700" r:id="rId201"/>
    <p:sldId id="697" r:id="rId202"/>
    <p:sldId id="698" r:id="rId203"/>
    <p:sldId id="699" r:id="rId204"/>
    <p:sldId id="701" r:id="rId205"/>
    <p:sldId id="702" r:id="rId206"/>
    <p:sldId id="704" r:id="rId207"/>
    <p:sldId id="705" r:id="rId208"/>
    <p:sldId id="706" r:id="rId209"/>
    <p:sldId id="708" r:id="rId210"/>
    <p:sldId id="707" r:id="rId211"/>
    <p:sldId id="709" r:id="rId212"/>
    <p:sldId id="710" r:id="rId213"/>
    <p:sldId id="711" r:id="rId214"/>
    <p:sldId id="712" r:id="rId215"/>
    <p:sldId id="714" r:id="rId216"/>
    <p:sldId id="715" r:id="rId217"/>
    <p:sldId id="716" r:id="rId218"/>
    <p:sldId id="717" r:id="rId219"/>
    <p:sldId id="718" r:id="rId220"/>
    <p:sldId id="719" r:id="rId221"/>
    <p:sldId id="720" r:id="rId222"/>
    <p:sldId id="721" r:id="rId223"/>
    <p:sldId id="722" r:id="rId224"/>
    <p:sldId id="723" r:id="rId225"/>
    <p:sldId id="724" r:id="rId226"/>
    <p:sldId id="725" r:id="rId227"/>
    <p:sldId id="726" r:id="rId228"/>
    <p:sldId id="727" r:id="rId229"/>
    <p:sldId id="728" r:id="rId2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62626"/>
    <a:srgbClr val="595959"/>
    <a:srgbClr val="2B3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9AE5B5-7C22-40FE-B884-D676641AA795}" v="31" dt="2026-02-26T15:09:41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51" autoAdjust="0"/>
  </p:normalViewPr>
  <p:slideViewPr>
    <p:cSldViewPr snapToGrid="0">
      <p:cViewPr varScale="1">
        <p:scale>
          <a:sx n="93" d="100"/>
          <a:sy n="93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microsoft.com/office/2016/11/relationships/changesInfo" Target="changesInfos/changesInfo1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, Stuart" userId="1bf9a496-f356-4f9c-b15f-a24cde0408c2" providerId="ADAL" clId="{D610E14A-756D-4778-AAB0-AFD182EFE9D3}"/>
    <pc:docChg chg="custSel delSld modSld">
      <pc:chgData name="Jordan, Stuart" userId="1bf9a496-f356-4f9c-b15f-a24cde0408c2" providerId="ADAL" clId="{D610E14A-756D-4778-AAB0-AFD182EFE9D3}" dt="2026-02-26T15:10:38.936" v="163" actId="20577"/>
      <pc:docMkLst>
        <pc:docMk/>
      </pc:docMkLst>
      <pc:sldChg chg="del">
        <pc:chgData name="Jordan, Stuart" userId="1bf9a496-f356-4f9c-b15f-a24cde0408c2" providerId="ADAL" clId="{D610E14A-756D-4778-AAB0-AFD182EFE9D3}" dt="2026-02-26T15:02:39.621" v="73" actId="2696"/>
        <pc:sldMkLst>
          <pc:docMk/>
          <pc:sldMk cId="2370845398" sldId="408"/>
        </pc:sldMkLst>
      </pc:sldChg>
      <pc:sldChg chg="modSp">
        <pc:chgData name="Jordan, Stuart" userId="1bf9a496-f356-4f9c-b15f-a24cde0408c2" providerId="ADAL" clId="{D610E14A-756D-4778-AAB0-AFD182EFE9D3}" dt="2026-02-26T15:09:27.917" v="103" actId="20577"/>
        <pc:sldMkLst>
          <pc:docMk/>
          <pc:sldMk cId="1329745711" sldId="491"/>
        </pc:sldMkLst>
        <pc:spChg chg="mod">
          <ac:chgData name="Jordan, Stuart" userId="1bf9a496-f356-4f9c-b15f-a24cde0408c2" providerId="ADAL" clId="{D610E14A-756D-4778-AAB0-AFD182EFE9D3}" dt="2026-02-26T15:09:27.917" v="103" actId="20577"/>
          <ac:spMkLst>
            <pc:docMk/>
            <pc:sldMk cId="1329745711" sldId="491"/>
            <ac:spMk id="2" creationId="{83919510-391F-C66C-EBD5-28AFA8070FD5}"/>
          </ac:spMkLst>
        </pc:spChg>
      </pc:sldChg>
      <pc:sldChg chg="addSp delSp modSp mod">
        <pc:chgData name="Jordan, Stuart" userId="1bf9a496-f356-4f9c-b15f-a24cde0408c2" providerId="ADAL" clId="{D610E14A-756D-4778-AAB0-AFD182EFE9D3}" dt="2026-02-26T15:09:41.799" v="105"/>
        <pc:sldMkLst>
          <pc:docMk/>
          <pc:sldMk cId="718603867" sldId="492"/>
        </pc:sldMkLst>
        <pc:spChg chg="del">
          <ac:chgData name="Jordan, Stuart" userId="1bf9a496-f356-4f9c-b15f-a24cde0408c2" providerId="ADAL" clId="{D610E14A-756D-4778-AAB0-AFD182EFE9D3}" dt="2026-02-26T15:09:41.378" v="104" actId="478"/>
          <ac:spMkLst>
            <pc:docMk/>
            <pc:sldMk cId="718603867" sldId="492"/>
            <ac:spMk id="2" creationId="{A3D1E429-9A0C-48D6-3054-1C31AD008C1D}"/>
          </ac:spMkLst>
        </pc:spChg>
        <pc:spChg chg="add mod">
          <ac:chgData name="Jordan, Stuart" userId="1bf9a496-f356-4f9c-b15f-a24cde0408c2" providerId="ADAL" clId="{D610E14A-756D-4778-AAB0-AFD182EFE9D3}" dt="2026-02-26T15:09:41.799" v="105"/>
          <ac:spMkLst>
            <pc:docMk/>
            <pc:sldMk cId="718603867" sldId="492"/>
            <ac:spMk id="5" creationId="{7EB93EE7-ABE4-B0FF-B51D-42CD11CB895F}"/>
          </ac:spMkLst>
        </pc:spChg>
      </pc:sldChg>
      <pc:sldChg chg="modSp mod">
        <pc:chgData name="Jordan, Stuart" userId="1bf9a496-f356-4f9c-b15f-a24cde0408c2" providerId="ADAL" clId="{D610E14A-756D-4778-AAB0-AFD182EFE9D3}" dt="2026-02-26T15:10:38.936" v="163" actId="20577"/>
        <pc:sldMkLst>
          <pc:docMk/>
          <pc:sldMk cId="295799040" sldId="493"/>
        </pc:sldMkLst>
        <pc:spChg chg="mod">
          <ac:chgData name="Jordan, Stuart" userId="1bf9a496-f356-4f9c-b15f-a24cde0408c2" providerId="ADAL" clId="{D610E14A-756D-4778-AAB0-AFD182EFE9D3}" dt="2026-02-26T15:10:38.936" v="163" actId="20577"/>
          <ac:spMkLst>
            <pc:docMk/>
            <pc:sldMk cId="295799040" sldId="493"/>
            <ac:spMk id="5" creationId="{C8CFFDDF-72F1-613C-9532-C7E848037881}"/>
          </ac:spMkLst>
        </pc:spChg>
      </pc:sldChg>
      <pc:sldChg chg="modSp mod">
        <pc:chgData name="Jordan, Stuart" userId="1bf9a496-f356-4f9c-b15f-a24cde0408c2" providerId="ADAL" clId="{D610E14A-756D-4778-AAB0-AFD182EFE9D3}" dt="2026-02-26T15:00:22.556" v="72" actId="20577"/>
        <pc:sldMkLst>
          <pc:docMk/>
          <pc:sldMk cId="74014503" sldId="558"/>
        </pc:sldMkLst>
        <pc:spChg chg="mod">
          <ac:chgData name="Jordan, Stuart" userId="1bf9a496-f356-4f9c-b15f-a24cde0408c2" providerId="ADAL" clId="{D610E14A-756D-4778-AAB0-AFD182EFE9D3}" dt="2026-02-26T15:00:22.556" v="72" actId="20577"/>
          <ac:spMkLst>
            <pc:docMk/>
            <pc:sldMk cId="74014503" sldId="558"/>
            <ac:spMk id="3" creationId="{38D891EF-2E5D-9DAE-0C6E-F86E7AC646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22458-08F9-4026-922C-96D5B59AF233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B4BE1-C682-4069-B13F-46291693B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28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7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86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16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31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9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80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68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64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30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5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5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1159166-9B78-4395-BB08-7CA8E62F32B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8FD8E-D6D4-4610-B422-6172DC4F99A0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56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672" r:id="rId1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8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8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8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0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11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2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11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2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1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2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14.png"/><Relationship Id="rId18" Type="http://schemas.openxmlformats.org/officeDocument/2006/relationships/image" Target="../media/image118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7.png"/><Relationship Id="rId2" Type="http://schemas.openxmlformats.org/officeDocument/2006/relationships/image" Target="../media/image96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2.png"/><Relationship Id="rId10" Type="http://schemas.openxmlformats.org/officeDocument/2006/relationships/image" Target="../media/image104.png"/><Relationship Id="rId19" Type="http://schemas.openxmlformats.org/officeDocument/2006/relationships/image" Target="../media/image11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14.png"/><Relationship Id="rId18" Type="http://schemas.openxmlformats.org/officeDocument/2006/relationships/image" Target="../media/image118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7.png"/><Relationship Id="rId2" Type="http://schemas.openxmlformats.org/officeDocument/2006/relationships/image" Target="../media/image96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2.png"/><Relationship Id="rId10" Type="http://schemas.openxmlformats.org/officeDocument/2006/relationships/image" Target="../media/image104.png"/><Relationship Id="rId19" Type="http://schemas.openxmlformats.org/officeDocument/2006/relationships/image" Target="../media/image11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21.png"/><Relationship Id="rId18" Type="http://schemas.openxmlformats.org/officeDocument/2006/relationships/image" Target="../media/image118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7.png"/><Relationship Id="rId2" Type="http://schemas.openxmlformats.org/officeDocument/2006/relationships/image" Target="../media/image96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2.png"/><Relationship Id="rId10" Type="http://schemas.openxmlformats.org/officeDocument/2006/relationships/image" Target="../media/image104.png"/><Relationship Id="rId19" Type="http://schemas.openxmlformats.org/officeDocument/2006/relationships/image" Target="../media/image11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21.png"/><Relationship Id="rId18" Type="http://schemas.openxmlformats.org/officeDocument/2006/relationships/image" Target="../media/image118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7.png"/><Relationship Id="rId2" Type="http://schemas.openxmlformats.org/officeDocument/2006/relationships/image" Target="../media/image96.png"/><Relationship Id="rId16" Type="http://schemas.openxmlformats.org/officeDocument/2006/relationships/image" Target="../media/image120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12.png"/><Relationship Id="rId10" Type="http://schemas.openxmlformats.org/officeDocument/2006/relationships/image" Target="../media/image104.png"/><Relationship Id="rId19" Type="http://schemas.openxmlformats.org/officeDocument/2006/relationships/image" Target="../media/image11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8.png"/><Relationship Id="rId3" Type="http://schemas.openxmlformats.org/officeDocument/2006/relationships/image" Target="../media/image97.png"/><Relationship Id="rId7" Type="http://schemas.openxmlformats.org/officeDocument/2006/relationships/image" Target="../media/image106.png"/><Relationship Id="rId12" Type="http://schemas.openxmlformats.org/officeDocument/2006/relationships/image" Target="../media/image12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11" Type="http://schemas.openxmlformats.org/officeDocument/2006/relationships/image" Target="../media/image126.png"/><Relationship Id="rId5" Type="http://schemas.openxmlformats.org/officeDocument/2006/relationships/image" Target="../media/image104.pn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8.png"/><Relationship Id="rId3" Type="http://schemas.openxmlformats.org/officeDocument/2006/relationships/image" Target="../media/image129.png"/><Relationship Id="rId7" Type="http://schemas.openxmlformats.org/officeDocument/2006/relationships/image" Target="../media/image106.png"/><Relationship Id="rId12" Type="http://schemas.openxmlformats.org/officeDocument/2006/relationships/image" Target="../media/image12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11" Type="http://schemas.openxmlformats.org/officeDocument/2006/relationships/image" Target="../media/image126.png"/><Relationship Id="rId5" Type="http://schemas.openxmlformats.org/officeDocument/2006/relationships/image" Target="../media/image104.pn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31.png"/><Relationship Id="rId3" Type="http://schemas.openxmlformats.org/officeDocument/2006/relationships/image" Target="../media/image123.png"/><Relationship Id="rId7" Type="http://schemas.openxmlformats.org/officeDocument/2006/relationships/image" Target="../media/image121.png"/><Relationship Id="rId12" Type="http://schemas.openxmlformats.org/officeDocument/2006/relationships/image" Target="../media/image12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11" Type="http://schemas.openxmlformats.org/officeDocument/2006/relationships/image" Target="../media/image127.png"/><Relationship Id="rId5" Type="http://schemas.openxmlformats.org/officeDocument/2006/relationships/image" Target="../media/image105.png"/><Relationship Id="rId10" Type="http://schemas.openxmlformats.org/officeDocument/2006/relationships/image" Target="../media/image126.png"/><Relationship Id="rId4" Type="http://schemas.openxmlformats.org/officeDocument/2006/relationships/image" Target="../media/image104.png"/><Relationship Id="rId9" Type="http://schemas.openxmlformats.org/officeDocument/2006/relationships/image" Target="../media/image12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4.png"/><Relationship Id="rId12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11" Type="http://schemas.openxmlformats.org/officeDocument/2006/relationships/image" Target="../media/image128.png"/><Relationship Id="rId5" Type="http://schemas.openxmlformats.org/officeDocument/2006/relationships/image" Target="../media/image105.png"/><Relationship Id="rId10" Type="http://schemas.openxmlformats.org/officeDocument/2006/relationships/image" Target="../media/image127.png"/><Relationship Id="rId4" Type="http://schemas.openxmlformats.org/officeDocument/2006/relationships/image" Target="../media/image104.png"/><Relationship Id="rId9" Type="http://schemas.openxmlformats.org/officeDocument/2006/relationships/image" Target="../media/image12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5.png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12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11" Type="http://schemas.openxmlformats.org/officeDocument/2006/relationships/image" Target="../media/image132.png"/><Relationship Id="rId5" Type="http://schemas.openxmlformats.org/officeDocument/2006/relationships/image" Target="../media/image121.png"/><Relationship Id="rId10" Type="http://schemas.openxmlformats.org/officeDocument/2006/relationships/image" Target="../media/image128.png"/><Relationship Id="rId4" Type="http://schemas.openxmlformats.org/officeDocument/2006/relationships/image" Target="../media/image104.png"/><Relationship Id="rId9" Type="http://schemas.openxmlformats.org/officeDocument/2006/relationships/image" Target="../media/image12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12" Type="http://schemas.openxmlformats.org/officeDocument/2006/relationships/image" Target="../media/image13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11" Type="http://schemas.openxmlformats.org/officeDocument/2006/relationships/image" Target="../media/image135.png"/><Relationship Id="rId5" Type="http://schemas.openxmlformats.org/officeDocument/2006/relationships/image" Target="../media/image124.png"/><Relationship Id="rId10" Type="http://schemas.openxmlformats.org/officeDocument/2006/relationships/image" Target="../media/image132.png"/><Relationship Id="rId4" Type="http://schemas.openxmlformats.org/officeDocument/2006/relationships/image" Target="../media/image121.png"/><Relationship Id="rId9" Type="http://schemas.openxmlformats.org/officeDocument/2006/relationships/image" Target="../media/image128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6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6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6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6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6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6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6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6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41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11" Type="http://schemas.openxmlformats.org/officeDocument/2006/relationships/image" Target="../media/image140.png"/><Relationship Id="rId5" Type="http://schemas.openxmlformats.org/officeDocument/2006/relationships/image" Target="../media/image150.png"/><Relationship Id="rId10" Type="http://schemas.openxmlformats.org/officeDocument/2006/relationships/image" Target="../media/image62.png"/><Relationship Id="rId4" Type="http://schemas.openxmlformats.org/officeDocument/2006/relationships/image" Target="../media/image149.png"/><Relationship Id="rId9" Type="http://schemas.openxmlformats.org/officeDocument/2006/relationships/image" Target="../media/image139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41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11" Type="http://schemas.openxmlformats.org/officeDocument/2006/relationships/image" Target="../media/image140.png"/><Relationship Id="rId5" Type="http://schemas.openxmlformats.org/officeDocument/2006/relationships/image" Target="../media/image150.png"/><Relationship Id="rId10" Type="http://schemas.openxmlformats.org/officeDocument/2006/relationships/image" Target="../media/image62.png"/><Relationship Id="rId4" Type="http://schemas.openxmlformats.org/officeDocument/2006/relationships/image" Target="../media/image149.png"/><Relationship Id="rId9" Type="http://schemas.openxmlformats.org/officeDocument/2006/relationships/image" Target="../media/image139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41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11" Type="http://schemas.openxmlformats.org/officeDocument/2006/relationships/image" Target="../media/image140.png"/><Relationship Id="rId5" Type="http://schemas.openxmlformats.org/officeDocument/2006/relationships/image" Target="../media/image150.png"/><Relationship Id="rId10" Type="http://schemas.openxmlformats.org/officeDocument/2006/relationships/image" Target="../media/image62.png"/><Relationship Id="rId4" Type="http://schemas.openxmlformats.org/officeDocument/2006/relationships/image" Target="../media/image149.png"/><Relationship Id="rId9" Type="http://schemas.openxmlformats.org/officeDocument/2006/relationships/image" Target="../media/image139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49.png"/><Relationship Id="rId7" Type="http://schemas.openxmlformats.org/officeDocument/2006/relationships/image" Target="../media/image15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1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49.png"/><Relationship Id="rId7" Type="http://schemas.openxmlformats.org/officeDocument/2006/relationships/image" Target="../media/image15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9.png"/><Relationship Id="rId4" Type="http://schemas.openxmlformats.org/officeDocument/2006/relationships/image" Target="../media/image151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6.png"/><Relationship Id="rId7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6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6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6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7.png"/><Relationship Id="rId7" Type="http://schemas.openxmlformats.org/officeDocument/2006/relationships/image" Target="../media/image17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9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7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8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93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12" Type="http://schemas.openxmlformats.org/officeDocument/2006/relationships/image" Target="../media/image192.png"/><Relationship Id="rId2" Type="http://schemas.openxmlformats.org/officeDocument/2006/relationships/image" Target="../media/image178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11" Type="http://schemas.openxmlformats.org/officeDocument/2006/relationships/image" Target="../media/image191.png"/><Relationship Id="rId5" Type="http://schemas.openxmlformats.org/officeDocument/2006/relationships/image" Target="../media/image179.png"/><Relationship Id="rId15" Type="http://schemas.openxmlformats.org/officeDocument/2006/relationships/image" Target="../media/image195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Relationship Id="rId14" Type="http://schemas.openxmlformats.org/officeDocument/2006/relationships/image" Target="../media/image194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72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8E032-C502-557F-048D-5A7F719A4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380" y="1158523"/>
            <a:ext cx="5518066" cy="4540955"/>
          </a:xfrm>
        </p:spPr>
        <p:txBody>
          <a:bodyPr anchor="ctr">
            <a:normAutofit/>
          </a:bodyPr>
          <a:lstStyle/>
          <a:p>
            <a:pPr algn="l"/>
            <a:r>
              <a:rPr lang="en-US" sz="5400"/>
              <a:t>Modeling Multiple, Related Uncertainties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4491D590-6687-4C75-9718-D437780CB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88733" y="2774517"/>
            <a:ext cx="353147" cy="353147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9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67CECA2-B93C-88FC-7F9C-23975DBCDF29}"/>
              </a:ext>
            </a:extLst>
          </p:cNvPr>
          <p:cNvGrpSpPr/>
          <p:nvPr/>
        </p:nvGrpSpPr>
        <p:grpSpPr>
          <a:xfrm>
            <a:off x="194281" y="70499"/>
            <a:ext cx="5439048" cy="5236607"/>
            <a:chOff x="194280" y="70499"/>
            <a:chExt cx="6030167" cy="58057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818C5C-B7DD-6416-FF60-08D643AAA953}"/>
                </a:ext>
              </a:extLst>
            </p:cNvPr>
            <p:cNvGrpSpPr/>
            <p:nvPr/>
          </p:nvGrpSpPr>
          <p:grpSpPr>
            <a:xfrm>
              <a:off x="194280" y="70499"/>
              <a:ext cx="6030167" cy="3477111"/>
              <a:chOff x="194280" y="70499"/>
              <a:chExt cx="6030167" cy="347711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950E894-D62B-A9FC-A8DB-003CECCA9EE1}"/>
                  </a:ext>
                </a:extLst>
              </p:cNvPr>
              <p:cNvGrpSpPr/>
              <p:nvPr/>
            </p:nvGrpSpPr>
            <p:grpSpPr>
              <a:xfrm>
                <a:off x="194280" y="70499"/>
                <a:ext cx="6030167" cy="3477111"/>
                <a:chOff x="194280" y="70499"/>
                <a:chExt cx="6030167" cy="347711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58099CDE-166B-6ED3-8EEC-F5C7B20AD363}"/>
                    </a:ext>
                  </a:extLst>
                </p:cNvPr>
                <p:cNvGrpSpPr/>
                <p:nvPr/>
              </p:nvGrpSpPr>
              <p:grpSpPr>
                <a:xfrm>
                  <a:off x="194280" y="70499"/>
                  <a:ext cx="6030167" cy="1952898"/>
                  <a:chOff x="194280" y="70499"/>
                  <a:chExt cx="6030167" cy="1952898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7EBF1FDF-6EF4-6B56-4C13-9DA5BC2BF3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94280" y="70499"/>
                    <a:ext cx="6030167" cy="1409897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D2D393DA-640B-06F6-1420-B058A0A78B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3245" y="1480396"/>
                    <a:ext cx="5992061" cy="5430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4951BCB-099A-9188-57AF-9AA8FF20C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4650"/>
                <a:stretch/>
              </p:blipFill>
              <p:spPr>
                <a:xfrm>
                  <a:off x="231824" y="2094271"/>
                  <a:ext cx="5963482" cy="1453339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EA2D472-F99B-BE88-D67C-CE017B148D46}"/>
                    </a:ext>
                  </a:extLst>
                </p:cNvPr>
                <p:cNvSpPr/>
                <p:nvPr/>
              </p:nvSpPr>
              <p:spPr>
                <a:xfrm>
                  <a:off x="231824" y="2023397"/>
                  <a:ext cx="2029595" cy="3265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8DAFFEB-05F8-08D5-2E2A-38D3B8110CD8}"/>
                  </a:ext>
                </a:extLst>
              </p:cNvPr>
              <p:cNvSpPr/>
              <p:nvPr/>
            </p:nvSpPr>
            <p:spPr>
              <a:xfrm>
                <a:off x="2411506" y="3254188"/>
                <a:ext cx="3783800" cy="2934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481EBF-B7B5-73C9-871A-63946D5F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280" y="3618484"/>
              <a:ext cx="6030167" cy="225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4029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6FC346-A6D3-0D44-D6AE-B945269F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3E5E-1B39-1981-322C-B5717EC31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349CC-B07F-7575-383D-601874D7EC06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6EF20-6A5E-F49D-F9E4-35470FFB4DD3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1DE98A-3D87-4995-1117-DBBCE299DAA8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3E5368-80D5-3145-CF62-911BC008CBFA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7D69F-6DAD-E7BB-0F91-FE2C921D33D4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E1028-9334-4FA7-E1F4-136ECD322F28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FD524-ECD0-EF11-C560-646EFD20E599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37D19-903F-09BE-87CA-D17E17172F3E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87C988-637F-06A6-1939-2109FA36F269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CCAE7E-CEF4-E595-8BDC-60D73B35DBAD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76D3AB-0C68-EBCD-6CE6-B2D76DD4C943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Badge Question Mark outline">
            <a:extLst>
              <a:ext uri="{FF2B5EF4-FFF2-40B4-BE49-F238E27FC236}">
                <a16:creationId xmlns:a16="http://schemas.microsoft.com/office/drawing/2014/main" id="{0323A8F8-6833-B2CA-5DC1-58B10007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4129" y="1644966"/>
            <a:ext cx="914400" cy="9144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6C7351B-1CD8-F482-04B9-EBD542439932}"/>
              </a:ext>
            </a:extLst>
          </p:cNvPr>
          <p:cNvSpPr/>
          <p:nvPr/>
        </p:nvSpPr>
        <p:spPr>
          <a:xfrm>
            <a:off x="1710221" y="2244343"/>
            <a:ext cx="4453895" cy="1340506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07D245-8B01-DF4A-839D-2BF130BBACCA}"/>
              </a:ext>
            </a:extLst>
          </p:cNvPr>
          <p:cNvSpPr/>
          <p:nvPr/>
        </p:nvSpPr>
        <p:spPr>
          <a:xfrm>
            <a:off x="1742020" y="3754568"/>
            <a:ext cx="4453895" cy="1340506"/>
          </a:xfrm>
          <a:prstGeom prst="round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Badge Question Mark outline">
            <a:extLst>
              <a:ext uri="{FF2B5EF4-FFF2-40B4-BE49-F238E27FC236}">
                <a16:creationId xmlns:a16="http://schemas.microsoft.com/office/drawing/2014/main" id="{DEE90C70-1A50-EBC4-A208-800AF68F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0605" y="479711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7EF3E8-E582-4F30-D9E9-BE2C6331BD0B}"/>
              </a:ext>
            </a:extLst>
          </p:cNvPr>
          <p:cNvSpPr txBox="1"/>
          <p:nvPr/>
        </p:nvSpPr>
        <p:spPr>
          <a:xfrm>
            <a:off x="7881695" y="1329917"/>
            <a:ext cx="3738281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TERMINOLOGY AND NOTATION: </a:t>
            </a:r>
            <a:r>
              <a:rPr lang="en-US" b="1" dirty="0"/>
              <a:t>Marginal Uncertainty, </a:t>
            </a:r>
            <a:br>
              <a:rPr lang="en-US" b="1" dirty="0"/>
            </a:br>
            <a:r>
              <a:rPr lang="en-US" b="1" dirty="0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D59D6-1779-A7D3-9924-765DC4C3CDA8}"/>
                  </a:ext>
                </a:extLst>
              </p:cNvPr>
              <p:cNvSpPr txBox="1"/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Uncertainty about JUST ONE of a collection of distinct uncertainties is called “marginal uncertainty”.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be one possible resolution of one uncertainty, selected from a collection of distinct uncertainties.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occurs is called “the marginal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”.  And is written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D59D6-1779-A7D3-9924-765DC4C3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blipFill>
                <a:blip r:embed="rId6"/>
                <a:stretch>
                  <a:fillRect l="-1468" t="-971" r="-1631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1122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823BD-5407-B811-85AF-74481086B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CA19-B2F4-7400-37F8-3C89456C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2C474-3337-28DB-3203-974E12E93E80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83D15-56CD-E3C8-0338-DE4A727E6B15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A417C1-B2FE-C582-F656-E372B3EB3DA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EC11C-A0B0-B186-1C5A-8013D8F4B8E2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885F99-8316-00E3-F563-1750BB61F8A2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E3696-0F69-24A5-FECD-8E2F0F61670B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CAFFF-BFEE-8D70-2F53-8C3DC31B41BA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56B54-0D35-2E36-A948-84066F94FE1B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AD90F-CDCF-9BC6-B359-BB797D8939B5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72106E-4738-F948-EAA6-62846C2AF456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D5C437-1608-312C-5020-0769005D6FC4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Badge Question Mark outline">
            <a:extLst>
              <a:ext uri="{FF2B5EF4-FFF2-40B4-BE49-F238E27FC236}">
                <a16:creationId xmlns:a16="http://schemas.microsoft.com/office/drawing/2014/main" id="{E8AF0F01-86A3-F391-DAA4-FF525D92E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4129" y="1644966"/>
            <a:ext cx="914400" cy="9144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F43129-C6F2-F681-9B54-BCE734E3F0D2}"/>
              </a:ext>
            </a:extLst>
          </p:cNvPr>
          <p:cNvSpPr/>
          <p:nvPr/>
        </p:nvSpPr>
        <p:spPr>
          <a:xfrm>
            <a:off x="1710221" y="2244343"/>
            <a:ext cx="4453895" cy="1340506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A7E5A7E-8068-4D42-7F33-5EEBE14DD9F5}"/>
              </a:ext>
            </a:extLst>
          </p:cNvPr>
          <p:cNvSpPr/>
          <p:nvPr/>
        </p:nvSpPr>
        <p:spPr>
          <a:xfrm>
            <a:off x="1742020" y="3754568"/>
            <a:ext cx="4453895" cy="1340506"/>
          </a:xfrm>
          <a:prstGeom prst="round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Badge Question Mark outline">
            <a:extLst>
              <a:ext uri="{FF2B5EF4-FFF2-40B4-BE49-F238E27FC236}">
                <a16:creationId xmlns:a16="http://schemas.microsoft.com/office/drawing/2014/main" id="{58D63EFB-34D7-5B8A-A63D-81B5EEB73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0605" y="479711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2D49BF-F2D1-8235-3A97-012010DAA810}"/>
              </a:ext>
            </a:extLst>
          </p:cNvPr>
          <p:cNvSpPr txBox="1"/>
          <p:nvPr/>
        </p:nvSpPr>
        <p:spPr>
          <a:xfrm>
            <a:off x="7881695" y="1329917"/>
            <a:ext cx="3738281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TERMINOLOGY AND NOTATION: </a:t>
            </a:r>
            <a:r>
              <a:rPr lang="en-US" b="1" dirty="0"/>
              <a:t>Marginal Uncertainty, </a:t>
            </a:r>
            <a:br>
              <a:rPr lang="en-US" b="1" dirty="0"/>
            </a:br>
            <a:r>
              <a:rPr lang="en-US" b="1" dirty="0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23DD0A-4D10-39DB-3AB9-44D55292E370}"/>
                  </a:ext>
                </a:extLst>
              </p:cNvPr>
              <p:cNvSpPr txBox="1"/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Uncertainty about JUST ONE of a collection of distinct uncertainties is called “marginal uncertainty”.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one possible resolution of one uncertainty, selected from a collection of distinct uncertainties.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occurs is called “the marginal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”.  And is written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23DD0A-4D10-39DB-3AB9-44D55292E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blipFill>
                <a:blip r:embed="rId6"/>
                <a:stretch>
                  <a:fillRect l="-1468" t="-971" r="-1631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708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6B4FE-080D-C2E8-4902-FB23C3612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440A-FB20-7A76-42E1-254BF01EF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46DC3-9426-B12A-233D-9E5A651CEC30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9A545-1F6C-B528-600A-F61F344586DC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E0DEC5-D05D-A070-6B14-3D36C219077A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41E1E3-090C-F0BD-6502-B22E30D0586F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978DB-B190-0948-576E-EF49DAE49D3A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700DA-5B53-0CF1-2120-E086C7C33FFD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0528E-7274-D2E5-D144-700211B879CF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0FD6F-2AD5-4B22-920E-158598D5E7B6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37033-84EC-35B4-FCDD-DA650A137236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68A277-A402-8C1D-B4BB-BBDB86DBEA05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398311-09A3-7616-DB17-2095EBF86715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BCD0EE-A7A7-5D7B-C09B-05AFBFDC4D8B}"/>
              </a:ext>
            </a:extLst>
          </p:cNvPr>
          <p:cNvSpPr/>
          <p:nvPr/>
        </p:nvSpPr>
        <p:spPr>
          <a:xfrm>
            <a:off x="1742020" y="3754568"/>
            <a:ext cx="4453895" cy="1340506"/>
          </a:xfrm>
          <a:prstGeom prst="round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D9790-67E6-61EC-D671-4F569EEB7CAC}"/>
              </a:ext>
            </a:extLst>
          </p:cNvPr>
          <p:cNvSpPr txBox="1"/>
          <p:nvPr/>
        </p:nvSpPr>
        <p:spPr>
          <a:xfrm>
            <a:off x="7881695" y="1329917"/>
            <a:ext cx="3738281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TERMINOLOGY AND NOTATION: </a:t>
            </a:r>
            <a:r>
              <a:rPr lang="en-US" b="1" dirty="0"/>
              <a:t>Marginal Uncertainty, </a:t>
            </a:r>
            <a:br>
              <a:rPr lang="en-US" b="1" dirty="0"/>
            </a:br>
            <a:r>
              <a:rPr lang="en-US" b="1" dirty="0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F0052F-1E12-EF44-6639-2F9A7DECC555}"/>
                  </a:ext>
                </a:extLst>
              </p:cNvPr>
              <p:cNvSpPr txBox="1"/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Uncertainty about JUST ONE of a collection of distinct uncertainties is called “marginal uncertainty”.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one possible resolution of one uncertainty, selected from a collection of distinct uncertainties.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occurs is called “the marginal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”. And is written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F0052F-1E12-EF44-6639-2F9A7DEC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blipFill>
                <a:blip r:embed="rId2"/>
                <a:stretch>
                  <a:fillRect l="-1468" t="-971" r="-1631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BFBA8D-C5B6-7579-14FD-A46106238A0F}"/>
                  </a:ext>
                </a:extLst>
              </p:cNvPr>
              <p:cNvSpPr txBox="1"/>
              <p:nvPr/>
            </p:nvSpPr>
            <p:spPr>
              <a:xfrm rot="20284303">
                <a:off x="3784871" y="5417166"/>
                <a:ext cx="2947625" cy="92333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stands for “An attempted coup by the military will fail.”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BFBA8D-C5B6-7579-14FD-A46106238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84303">
                <a:off x="3784871" y="5417166"/>
                <a:ext cx="2947625" cy="923330"/>
              </a:xfrm>
              <a:prstGeom prst="rect">
                <a:avLst/>
              </a:prstGeom>
              <a:blipFill>
                <a:blip r:embed="rId3"/>
                <a:stretch>
                  <a:fillRect l="-1572" t="-923" b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9243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AA963-02BB-B658-DBF9-BE8FB9F3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DA8F-9A1C-893A-3C46-A9B17A438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47A47-692B-67F3-1958-063A4933FE9A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12AE8-CE16-ABAF-FD74-B0B5F2C99636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5B859C-7CF2-685D-9C97-BBF2E8C08819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D77434-F241-B246-2DDF-924F99DD1D4C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EF4A5-F69C-D360-8CE5-8F33A02D7AB8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35BC1-7AD4-E84E-2545-431B8B7ACFCC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743E2-BFCF-D8E4-0B50-B22351F6C5C0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09C77-4272-3D59-C44B-02AB57F0F53D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CB9C3-FEE0-21C1-0F3B-77794E5D643E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E2C438-8628-D4E8-BA90-78C6D7779AAB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FC8ECF-19AC-7E3A-9280-90D7DC33F562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0CC0E0F-D37D-879C-4271-AD8ED9DF350C}"/>
              </a:ext>
            </a:extLst>
          </p:cNvPr>
          <p:cNvSpPr/>
          <p:nvPr/>
        </p:nvSpPr>
        <p:spPr>
          <a:xfrm>
            <a:off x="1742020" y="3754568"/>
            <a:ext cx="4453895" cy="1340506"/>
          </a:xfrm>
          <a:prstGeom prst="round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050830-C260-B992-D115-A420256A99C5}"/>
              </a:ext>
            </a:extLst>
          </p:cNvPr>
          <p:cNvSpPr txBox="1"/>
          <p:nvPr/>
        </p:nvSpPr>
        <p:spPr>
          <a:xfrm>
            <a:off x="7881695" y="1329917"/>
            <a:ext cx="3738281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TERMINOLOGY AND NOTATION: </a:t>
            </a:r>
            <a:r>
              <a:rPr lang="en-US" b="1" dirty="0"/>
              <a:t>Marginal Uncertainty, </a:t>
            </a:r>
            <a:br>
              <a:rPr lang="en-US" b="1" dirty="0"/>
            </a:br>
            <a:r>
              <a:rPr lang="en-US" b="1" dirty="0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FAE11C-0D51-BB54-08D2-C2318943C112}"/>
                  </a:ext>
                </a:extLst>
              </p:cNvPr>
              <p:cNvSpPr txBox="1"/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Uncertainty about JUST ONE of a collection of distinct uncertainties is called “marginal uncertainty”.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one possible resolution of one uncertainty, selected from a collection of distinct uncertainties.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occurs is called “the marginal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”. And is written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FAE11C-0D51-BB54-08D2-C2318943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blipFill>
                <a:blip r:embed="rId2"/>
                <a:stretch>
                  <a:fillRect l="-1468" t="-971" r="-1631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1253E6-C688-4F44-4099-83C7D1563BA9}"/>
                  </a:ext>
                </a:extLst>
              </p:cNvPr>
              <p:cNvSpPr txBox="1"/>
              <p:nvPr/>
            </p:nvSpPr>
            <p:spPr>
              <a:xfrm rot="20284303">
                <a:off x="3784871" y="5417166"/>
                <a:ext cx="2947625" cy="92333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stands for “An attempted coup by the military will fail.”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1253E6-C688-4F44-4099-83C7D1563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84303">
                <a:off x="3784871" y="5417166"/>
                <a:ext cx="2947625" cy="923330"/>
              </a:xfrm>
              <a:prstGeom prst="rect">
                <a:avLst/>
              </a:prstGeom>
              <a:blipFill>
                <a:blip r:embed="rId3"/>
                <a:stretch>
                  <a:fillRect l="-1572" t="-923" b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9801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029A4-83B5-7916-76A1-EBD8B46B1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CE42-9312-7136-42FF-4B03A789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B0A15-B602-5FC2-285E-D3566823F1D8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0E8AD-1A1A-E0A7-AD02-161ED3940134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23296D-B354-A5A9-B29D-DAFDF8C1BF7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6EE775-B371-D47F-007B-E922198E8344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550D9-A727-DDAA-475A-4C6CFAE14F8A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1A5A7-4402-8434-9CDB-F98BF7535F2F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F18D7-1C93-8220-C319-057B3BECD192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B137AC-D46C-466A-9A3A-4237E336A6A7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35A17-47CE-9EA3-5561-249C00D896DB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5BD33B-8C27-3A7E-44CF-88426AB21D7A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5002-C083-B4C7-4419-6A4C8C38F9A6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C6EAF63-AF56-B9DC-E116-4CDFDA95F819}"/>
              </a:ext>
            </a:extLst>
          </p:cNvPr>
          <p:cNvSpPr/>
          <p:nvPr/>
        </p:nvSpPr>
        <p:spPr>
          <a:xfrm>
            <a:off x="1742020" y="3754568"/>
            <a:ext cx="4453895" cy="1340506"/>
          </a:xfrm>
          <a:prstGeom prst="round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A9090-DBEC-1523-5098-BB3E21E57C88}"/>
              </a:ext>
            </a:extLst>
          </p:cNvPr>
          <p:cNvSpPr txBox="1"/>
          <p:nvPr/>
        </p:nvSpPr>
        <p:spPr>
          <a:xfrm>
            <a:off x="7881695" y="1329917"/>
            <a:ext cx="3738281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TERMINOLOGY AND NOTATION: </a:t>
            </a:r>
            <a:r>
              <a:rPr lang="en-US" b="1" dirty="0"/>
              <a:t>Marginal Uncertainty, </a:t>
            </a:r>
            <a:br>
              <a:rPr lang="en-US" b="1" dirty="0"/>
            </a:br>
            <a:r>
              <a:rPr lang="en-US" b="1" dirty="0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16915C-D989-BCEB-64DD-85A86EC63C3E}"/>
                  </a:ext>
                </a:extLst>
              </p:cNvPr>
              <p:cNvSpPr txBox="1"/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Uncertainty about JUST ONE of a collection of distinct uncertainties is called “marginal uncertainty”.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one possible resolution of one uncertainty, selected from a collection of distinct uncertainties.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occurs is called “the marginal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”. And is written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16915C-D989-BCEB-64DD-85A86EC6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blipFill>
                <a:blip r:embed="rId2"/>
                <a:stretch>
                  <a:fillRect l="-1468" t="-971" r="-1631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5670A3-A490-E929-5684-8CE351A6858C}"/>
                  </a:ext>
                </a:extLst>
              </p:cNvPr>
              <p:cNvSpPr txBox="1"/>
              <p:nvPr/>
            </p:nvSpPr>
            <p:spPr>
              <a:xfrm rot="20284303">
                <a:off x="3564157" y="5659355"/>
                <a:ext cx="2947625" cy="92333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stands for “An attempted coup by the military will fail.”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5670A3-A490-E929-5684-8CE351A68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84303">
                <a:off x="3564157" y="5659355"/>
                <a:ext cx="2947625" cy="923330"/>
              </a:xfrm>
              <a:prstGeom prst="rect">
                <a:avLst/>
              </a:prstGeom>
              <a:blipFill>
                <a:blip r:embed="rId3"/>
                <a:stretch>
                  <a:fillRect l="-1572" t="-1235" b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BE7CB230-E204-6E24-741C-084E673F218C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61AA1D-A6F4-5775-40F6-AD1F5929A1E7}"/>
                  </a:ext>
                </a:extLst>
              </p:cNvPr>
              <p:cNvSpPr txBox="1"/>
              <p:nvPr/>
            </p:nvSpPr>
            <p:spPr>
              <a:xfrm>
                <a:off x="6544235" y="4018234"/>
                <a:ext cx="13374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61AA1D-A6F4-5775-40F6-AD1F5929A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018234"/>
                <a:ext cx="133746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8425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7D824-819E-A2C6-1967-97CC569DE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CCE74-C044-CBA6-CE58-DDC476CDF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918" y="192514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Terminology and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AC26C-134A-249E-B4A6-04BE24FC7C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2762" y="225043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2124F-9D95-2C2E-705D-DEAE4484F962}"/>
              </a:ext>
            </a:extLst>
          </p:cNvPr>
          <p:cNvSpPr txBox="1"/>
          <p:nvPr/>
        </p:nvSpPr>
        <p:spPr>
          <a:xfrm>
            <a:off x="894918" y="1162050"/>
            <a:ext cx="4756714" cy="458587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Joint Event</a:t>
            </a:r>
            <a:br>
              <a:rPr lang="en-US" dirty="0"/>
            </a:br>
            <a:br>
              <a:rPr lang="en-US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Joint Probability</a:t>
            </a:r>
            <a:br>
              <a:rPr lang="en-US" dirty="0"/>
            </a:br>
            <a:br>
              <a:rPr lang="en-US" dirty="0"/>
            </a:br>
            <a:r>
              <a:rPr lang="en-US" sz="1400" i="1" dirty="0"/>
              <a:t>You should now have something in your notes for this!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Marginal Uncertainty</a:t>
            </a:r>
            <a:br>
              <a:rPr lang="en-US" dirty="0"/>
            </a:br>
            <a:br>
              <a:rPr lang="en-US" sz="1400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Marginal Probability</a:t>
            </a:r>
            <a:br>
              <a:rPr lang="en-US" dirty="0"/>
            </a:br>
            <a:br>
              <a:rPr lang="en-US" sz="1400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Probability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FEB23E-DE10-B597-2863-2DB95E4DFCBF}"/>
              </a:ext>
            </a:extLst>
          </p:cNvPr>
          <p:cNvGrpSpPr/>
          <p:nvPr/>
        </p:nvGrpSpPr>
        <p:grpSpPr>
          <a:xfrm>
            <a:off x="6706786" y="1924823"/>
            <a:ext cx="5383720" cy="991553"/>
            <a:chOff x="6479668" y="4218622"/>
            <a:chExt cx="5383720" cy="9915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44B271-FDFF-E80C-7153-3C264EE108EF}"/>
                </a:ext>
              </a:extLst>
            </p:cNvPr>
            <p:cNvSpPr txBox="1"/>
            <p:nvPr/>
          </p:nvSpPr>
          <p:spPr>
            <a:xfrm>
              <a:off x="9367838" y="4218622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544A6A-06E1-AECB-7722-26777C3027A0}"/>
                </a:ext>
              </a:extLst>
            </p:cNvPr>
            <p:cNvSpPr txBox="1"/>
            <p:nvPr/>
          </p:nvSpPr>
          <p:spPr>
            <a:xfrm>
              <a:off x="9367838" y="4823578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Conditional Probability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4FEDAA-082B-D15D-6938-8F339C4BC593}"/>
                </a:ext>
              </a:extLst>
            </p:cNvPr>
            <p:cNvSpPr txBox="1"/>
            <p:nvPr/>
          </p:nvSpPr>
          <p:spPr>
            <a:xfrm>
              <a:off x="6479668" y="4529732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D012D0B1-5358-DD72-448C-8366BA7ABC90}"/>
                </a:ext>
              </a:extLst>
            </p:cNvPr>
            <p:cNvSpPr/>
            <p:nvPr/>
          </p:nvSpPr>
          <p:spPr>
            <a:xfrm>
              <a:off x="9144001" y="4218622"/>
              <a:ext cx="223838" cy="9915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C623D90-B16A-6427-E616-BE8B60252D82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8432751" y="4714398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6564E4-656A-A8B5-3C5A-710F03613460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C1DE57-B277-EB54-2040-5EB11212539B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11FAA4-23E3-5FB0-C152-B2C7070EAC03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3A34E0E-6D14-9709-02F9-CEBFED6C9811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4496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F9A86-4CC6-0371-1423-5909D4F11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66B7-BC0F-3664-F900-D6830BDBC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E0E443-8015-12F9-744E-B1541B3757F7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8CD80-042C-2117-1540-829DDDC1A1AC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C5BA06-01F7-E216-A412-CA3C0279B448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20AFC5-4A2A-2C05-D0EE-777844F00695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9E330-FC63-B19E-C768-6461243ED74F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7D678-B9DF-B42C-631D-4BBC0C14217A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03B1B-F8DC-312C-9DC1-5465AD6A56A8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2AF33-16B9-DD40-917F-52ED18B4E12C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63146-E15C-A3BB-E276-7C438E97C366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29CDF2-27BD-52BD-69E8-234FDF359CB6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777595-B6FB-0E8F-629A-D0CA38B8FBAD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715E18-3B26-A1DE-210E-21830BD77396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Modeling Marginal Uncertainty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362CCA6-BE5F-3BA5-FED5-001BBFE81423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6C8A3F-63B8-AF4C-BEAC-589DE88C4302}"/>
                  </a:ext>
                </a:extLst>
              </p:cNvPr>
              <p:cNvSpPr txBox="1"/>
              <p:nvPr/>
            </p:nvSpPr>
            <p:spPr>
              <a:xfrm>
                <a:off x="6367159" y="4089018"/>
                <a:ext cx="13374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6C8A3F-63B8-AF4C-BEAC-589DE88C4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59" y="4089018"/>
                <a:ext cx="1337460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20841DC5-4CAF-D563-8D70-B74588CF72E4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61A300-36FB-B8DC-384D-34B6A56F2B11}"/>
                  </a:ext>
                </a:extLst>
              </p:cNvPr>
              <p:cNvSpPr txBox="1"/>
              <p:nvPr/>
            </p:nvSpPr>
            <p:spPr>
              <a:xfrm>
                <a:off x="6239435" y="2663301"/>
                <a:ext cx="2133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61A300-36FB-B8DC-384D-34B6A56F2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35" y="2663301"/>
                <a:ext cx="2133600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062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B74E-CCD9-32A0-D826-89AB3BA0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33CD-1E24-6F4B-13B1-9ED530FC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85C7F5-781F-13C0-87CF-417736F95499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72A37-7D73-12FE-3DB8-099973CC61E5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6F25A7-CE3C-64BD-32F6-C23A82B36849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DADDAB-364F-6570-5C23-A78CFE5D0011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697E1-7205-C5EF-2311-70757904C36F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E80C2-0B62-60BF-1768-37A8BFA53ED7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479C3-DD14-81AF-2F44-FAFF03BA0F39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D0025-C78E-CC71-0A01-D751345BB584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8A4AA4-F73D-E8EA-1DAE-BA6AE67A8CE8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3D681-DB3A-94D3-ECF5-818001666EA6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ED57BD-0ADD-CE1F-8F13-2FE7DA7A3F05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3005DC-B43D-BE61-D1B0-7D9AF43C4592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Modeling Marginal Uncertainty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5F5CC1C-1B73-C582-2BFC-A3E607A0A332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F7BC19-BE90-50D8-1A65-2E4454D4DF2E}"/>
                  </a:ext>
                </a:extLst>
              </p:cNvPr>
              <p:cNvSpPr txBox="1"/>
              <p:nvPr/>
            </p:nvSpPr>
            <p:spPr>
              <a:xfrm>
                <a:off x="6367159" y="4089018"/>
                <a:ext cx="13374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F7BC19-BE90-50D8-1A65-2E4454D4D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59" y="4089018"/>
                <a:ext cx="1337460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51E3F09D-7617-A6B1-7474-891478DDEE74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E71AF9-0397-647B-F190-60A9F721B2CD}"/>
                  </a:ext>
                </a:extLst>
              </p:cNvPr>
              <p:cNvSpPr txBox="1"/>
              <p:nvPr/>
            </p:nvSpPr>
            <p:spPr>
              <a:xfrm>
                <a:off x="6239435" y="2663301"/>
                <a:ext cx="2133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E71AF9-0397-647B-F190-60A9F721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35" y="2663301"/>
                <a:ext cx="2133600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D5B41B6-A9D7-ED40-C1D6-8298447509DE}"/>
              </a:ext>
            </a:extLst>
          </p:cNvPr>
          <p:cNvSpPr txBox="1"/>
          <p:nvPr/>
        </p:nvSpPr>
        <p:spPr>
          <a:xfrm>
            <a:off x="8373035" y="1708284"/>
            <a:ext cx="373827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TRUE or FALSE? </a:t>
            </a:r>
          </a:p>
          <a:p>
            <a:endParaRPr lang="en-US" dirty="0"/>
          </a:p>
          <a:p>
            <a:r>
              <a:rPr lang="en-US" i="1" dirty="0"/>
              <a:t>“Succeed” and “fail” together make up the exhaustive list of mutually exclusive resolutions of the marginal uncertainty about whether an attempted coup would succeed or fail.</a:t>
            </a:r>
          </a:p>
        </p:txBody>
      </p:sp>
    </p:spTree>
    <p:extLst>
      <p:ext uri="{BB962C8B-B14F-4D97-AF65-F5344CB8AC3E}">
        <p14:creationId xmlns:p14="http://schemas.microsoft.com/office/powerpoint/2010/main" val="35858776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6CBCC-785E-AF58-CD32-7C612EFB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FE92-F72E-4633-BCEE-2BB40FDC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31399-1FBB-532C-328A-1E753B1604C5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F271A-FB91-2E31-0099-7166773B9C22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5E465-7B73-A797-8D64-224F4A0CC7A3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C3CC40-419D-36D2-6680-CBD9188906B5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83ACE-1555-A465-4D6E-F0CD5C65242B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E8EA0-D901-10E1-A5F6-D6C549546E26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4FBCA-8E74-B7B4-AE40-ABC3EED7F21E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49338-B34B-B2AF-C35B-286EAD168A1D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792B1-2B68-6288-9D3C-4DF2CC240CC1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138B05-2C04-6313-C3A5-515B49D37097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04BC-D65E-52C0-50B8-8B285C26D002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CAC3F7-73E5-BBCD-C16F-71CB18FD7775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Modeling Marginal Uncertainty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DC65E92-435E-C17B-99BC-A213BB8F0DF8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C09BC8-7A1A-AADA-D4AC-95558EAAA6C5}"/>
                  </a:ext>
                </a:extLst>
              </p:cNvPr>
              <p:cNvSpPr txBox="1"/>
              <p:nvPr/>
            </p:nvSpPr>
            <p:spPr>
              <a:xfrm>
                <a:off x="6367159" y="4089018"/>
                <a:ext cx="13374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C09BC8-7A1A-AADA-D4AC-95558EAAA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59" y="4089018"/>
                <a:ext cx="1337460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D0C331C3-4C18-AE66-6B95-723E73FAF94B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CEEB60-E045-B9B1-1084-B471CDEF96D8}"/>
                  </a:ext>
                </a:extLst>
              </p:cNvPr>
              <p:cNvSpPr txBox="1"/>
              <p:nvPr/>
            </p:nvSpPr>
            <p:spPr>
              <a:xfrm>
                <a:off x="6239435" y="2663301"/>
                <a:ext cx="2133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CEEB60-E045-B9B1-1084-B471CDEF9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35" y="2663301"/>
                <a:ext cx="2133600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B5F3361-5DB6-A2E6-9B69-F4BE58E6B19B}"/>
              </a:ext>
            </a:extLst>
          </p:cNvPr>
          <p:cNvSpPr txBox="1"/>
          <p:nvPr/>
        </p:nvSpPr>
        <p:spPr>
          <a:xfrm>
            <a:off x="8373035" y="1708284"/>
            <a:ext cx="373827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TRUE or FALSE? </a:t>
            </a:r>
          </a:p>
          <a:p>
            <a:endParaRPr lang="en-US" dirty="0"/>
          </a:p>
          <a:p>
            <a:r>
              <a:rPr lang="en-US" i="1" dirty="0"/>
              <a:t>“Succeed” and “fail” together make up the exhaustive list of mutually exclusive resolutions of the marginal uncertainty about whether an attempted coup would succeed or fail.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A22474-8407-08A1-1C42-6C344050328B}"/>
              </a:ext>
            </a:extLst>
          </p:cNvPr>
          <p:cNvSpPr txBox="1"/>
          <p:nvPr/>
        </p:nvSpPr>
        <p:spPr>
          <a:xfrm>
            <a:off x="8373035" y="4089018"/>
            <a:ext cx="3738276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TRUE!!!!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634869-2BCD-F6B2-F899-5EF06DB0B1CC}"/>
                  </a:ext>
                </a:extLst>
              </p:cNvPr>
              <p:cNvSpPr txBox="1"/>
              <p:nvPr/>
            </p:nvSpPr>
            <p:spPr>
              <a:xfrm>
                <a:off x="8373035" y="4519600"/>
                <a:ext cx="3738276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THEREFORE,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634869-2BCD-F6B2-F899-5EF06DB0B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035" y="4519600"/>
                <a:ext cx="3738276" cy="1200329"/>
              </a:xfrm>
              <a:prstGeom prst="rect">
                <a:avLst/>
              </a:prstGeom>
              <a:blipFill>
                <a:blip r:embed="rId4"/>
                <a:stretch>
                  <a:fillRect l="-1468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0553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C9C52-4ADD-1095-C830-860083609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3BF6-416E-ED33-B288-607A246A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700A0-83F8-5DB7-05EC-A7AF06F0E31D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1D890-6161-EBF3-9AC1-58EB897B59A3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B798A8-A7FA-404B-06EE-D43A9DBF2FFD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FFBC71-0022-DFE6-4943-6BC0C34300BF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66420-33E0-6D71-6090-3B52B307D684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801D5-9EB5-7F49-1BCB-4185C0929371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F8CFD-A8D9-4CBD-0E34-017A442BAB19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D63E9-2696-D75D-210E-9CC352EACC3C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0882C-593B-9577-A483-3E24024823D0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0CBC0-9AF5-5C68-A9E7-109CFB7E7EE6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3023DE-6A76-30B2-0508-EC9550AF249C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18E1C1-0265-F050-62F6-79B0AD711383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Modeling Marginal Uncertainty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507EE4-FA13-054E-E429-A5B1047BBF76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B4D95-6B21-614F-97DC-38D590AF7349}"/>
                  </a:ext>
                </a:extLst>
              </p:cNvPr>
              <p:cNvSpPr txBox="1"/>
              <p:nvPr/>
            </p:nvSpPr>
            <p:spPr>
              <a:xfrm>
                <a:off x="6367159" y="4089018"/>
                <a:ext cx="13374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B4D95-6B21-614F-97DC-38D590AF7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59" y="4089018"/>
                <a:ext cx="1337460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0D83087-5E1A-2F66-65E2-EDD23F7B52AC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87871F-E23A-D4BC-8F0E-C0414FD633F0}"/>
                  </a:ext>
                </a:extLst>
              </p:cNvPr>
              <p:cNvSpPr txBox="1"/>
              <p:nvPr/>
            </p:nvSpPr>
            <p:spPr>
              <a:xfrm>
                <a:off x="6239435" y="2663301"/>
                <a:ext cx="2133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87871F-E23A-D4BC-8F0E-C0414FD6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35" y="2663301"/>
                <a:ext cx="2133600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D599-3209-84C2-CEE0-429F58AA7801}"/>
                  </a:ext>
                </a:extLst>
              </p:cNvPr>
              <p:cNvSpPr txBox="1"/>
              <p:nvPr/>
            </p:nvSpPr>
            <p:spPr>
              <a:xfrm>
                <a:off x="8373035" y="1708284"/>
                <a:ext cx="3738276" cy="258532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SO...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If I say, “assign specific numerical probabilities for the marginal uncertainties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succeed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fail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”...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numbers you assign must sum to 1!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D599-3209-84C2-CEE0-429F58AA7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035" y="1708284"/>
                <a:ext cx="3738276" cy="2585323"/>
              </a:xfrm>
              <a:prstGeom prst="rect">
                <a:avLst/>
              </a:prstGeom>
              <a:blipFill>
                <a:blip r:embed="rId4"/>
                <a:stretch>
                  <a:fillRect l="-1468" t="-1179" r="-9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4D9EDD-9F90-AAD9-7302-4F574FA8B3ED}"/>
                  </a:ext>
                </a:extLst>
              </p:cNvPr>
              <p:cNvSpPr txBox="1"/>
              <p:nvPr/>
            </p:nvSpPr>
            <p:spPr>
              <a:xfrm>
                <a:off x="8301318" y="5182187"/>
                <a:ext cx="373827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4D9EDD-9F90-AAD9-7302-4F574FA8B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18" y="5182187"/>
                <a:ext cx="373827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79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7AC25-57DB-37C3-4CEE-A0412D482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93B92D-4E5F-1EB6-04EB-121DD46FF6C5}"/>
              </a:ext>
            </a:extLst>
          </p:cNvPr>
          <p:cNvGrpSpPr/>
          <p:nvPr/>
        </p:nvGrpSpPr>
        <p:grpSpPr>
          <a:xfrm>
            <a:off x="194281" y="70499"/>
            <a:ext cx="5439048" cy="5236607"/>
            <a:chOff x="194280" y="70499"/>
            <a:chExt cx="6030167" cy="58057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CA3121-33B4-4EA1-3330-BE4C1A1D131E}"/>
                </a:ext>
              </a:extLst>
            </p:cNvPr>
            <p:cNvGrpSpPr/>
            <p:nvPr/>
          </p:nvGrpSpPr>
          <p:grpSpPr>
            <a:xfrm>
              <a:off x="194280" y="70499"/>
              <a:ext cx="6030167" cy="3477111"/>
              <a:chOff x="194280" y="70499"/>
              <a:chExt cx="6030167" cy="347711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D767B90-AC2B-DB67-2702-B373EBC80A07}"/>
                  </a:ext>
                </a:extLst>
              </p:cNvPr>
              <p:cNvGrpSpPr/>
              <p:nvPr/>
            </p:nvGrpSpPr>
            <p:grpSpPr>
              <a:xfrm>
                <a:off x="194280" y="70499"/>
                <a:ext cx="6030167" cy="3477111"/>
                <a:chOff x="194280" y="70499"/>
                <a:chExt cx="6030167" cy="347711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1864DF1-EA15-2A96-7107-8B867F260229}"/>
                    </a:ext>
                  </a:extLst>
                </p:cNvPr>
                <p:cNvGrpSpPr/>
                <p:nvPr/>
              </p:nvGrpSpPr>
              <p:grpSpPr>
                <a:xfrm>
                  <a:off x="194280" y="70499"/>
                  <a:ext cx="6030167" cy="1952898"/>
                  <a:chOff x="194280" y="70499"/>
                  <a:chExt cx="6030167" cy="1952898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A95D9A6C-125D-C734-80D9-1C3AA799F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94280" y="70499"/>
                    <a:ext cx="6030167" cy="1409897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8BAA1E7C-4F76-32A0-7F61-FBAF62BFE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3245" y="1480396"/>
                    <a:ext cx="5992061" cy="5430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D9639BDB-6E6D-AA27-F6CA-5E5BDF65AA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4650"/>
                <a:stretch/>
              </p:blipFill>
              <p:spPr>
                <a:xfrm>
                  <a:off x="231824" y="2094271"/>
                  <a:ext cx="5963482" cy="1453339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8C5645E-6141-5C35-4327-A1166EEEB0D7}"/>
                    </a:ext>
                  </a:extLst>
                </p:cNvPr>
                <p:cNvSpPr/>
                <p:nvPr/>
              </p:nvSpPr>
              <p:spPr>
                <a:xfrm>
                  <a:off x="231824" y="2023397"/>
                  <a:ext cx="2029595" cy="3265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83CD4A-3BAD-846D-5BA6-F96080D48F58}"/>
                  </a:ext>
                </a:extLst>
              </p:cNvPr>
              <p:cNvSpPr/>
              <p:nvPr/>
            </p:nvSpPr>
            <p:spPr>
              <a:xfrm>
                <a:off x="2411506" y="3254188"/>
                <a:ext cx="3783800" cy="2934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E09D57-6B5C-7033-978A-41BFE0476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280" y="3618484"/>
              <a:ext cx="6030167" cy="225774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2F22A3-D067-6EE8-50F7-4C08EF0BBD16}"/>
              </a:ext>
            </a:extLst>
          </p:cNvPr>
          <p:cNvSpPr txBox="1"/>
          <p:nvPr/>
        </p:nvSpPr>
        <p:spPr>
          <a:xfrm>
            <a:off x="6194612" y="269864"/>
            <a:ext cx="5769243" cy="63023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Summary: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C6389-459A-561F-F5C5-16C8550A399A}"/>
              </a:ext>
            </a:extLst>
          </p:cNvPr>
          <p:cNvSpPr/>
          <p:nvPr/>
        </p:nvSpPr>
        <p:spPr>
          <a:xfrm>
            <a:off x="194281" y="493059"/>
            <a:ext cx="5587954" cy="5022753"/>
          </a:xfrm>
          <a:prstGeom prst="rect">
            <a:avLst/>
          </a:prstGeom>
          <a:solidFill>
            <a:srgbClr val="6F6F74">
              <a:alpha val="72941"/>
            </a:srgbClr>
          </a:solidFill>
          <a:ln>
            <a:solidFill>
              <a:srgbClr val="2B2B2D">
                <a:alpha val="4509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71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C4287-CFF3-98B5-71DD-0477317E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CA1D-3391-7074-E32D-2C435B6F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A50AF-8BD5-5854-1C89-1682D9BC194E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9AF19-1522-1BC2-1461-7093481F29DF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E823F4-ACC6-5935-8F58-6F14131BD7FC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656843-DCFE-6B09-BBFE-9AFEF9B9AC19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6E9AB-5F47-8612-7D2B-CEEDC803D656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74FF3D-5CFE-5267-41B7-880225BC51CF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B068C-E954-616B-7391-9FE8AA562BB7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94C9B-5DF8-0F67-F66F-56BE785F195A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6748B-2D05-1BD8-EDE6-F83A6673AC3A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C5C8E8-A6D6-6FDE-9DAB-F6711ABCC47F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9A4517-B4AF-ED39-C46B-B63FC2802B3B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1F36FF-70AA-14F6-5DA8-A66939AE34C3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Modeling Marginal Uncertainty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DB9F492-22E8-ADA7-5CC3-600862D557BD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7CEB812-0938-01FD-4B8D-F72DB335E9E9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2F5C86-57F9-681A-4A02-0076E22AA953}"/>
                  </a:ext>
                </a:extLst>
              </p:cNvPr>
              <p:cNvSpPr txBox="1"/>
              <p:nvPr/>
            </p:nvSpPr>
            <p:spPr>
              <a:xfrm>
                <a:off x="6455697" y="2601881"/>
                <a:ext cx="878541" cy="54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2F5C86-57F9-681A-4A02-0076E22AA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697" y="2601881"/>
                <a:ext cx="878541" cy="543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FD607E-A0E1-AAE4-A037-E066410A15DC}"/>
                  </a:ext>
                </a:extLst>
              </p:cNvPr>
              <p:cNvSpPr txBox="1"/>
              <p:nvPr/>
            </p:nvSpPr>
            <p:spPr>
              <a:xfrm>
                <a:off x="8373035" y="1708284"/>
                <a:ext cx="3738276" cy="258532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SO...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If I say, “assign specific numerical probabilities for the marginal uncertainties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succeed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fail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”...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numbers you assign must sum to 1!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FD607E-A0E1-AAE4-A037-E066410A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035" y="1708284"/>
                <a:ext cx="3738276" cy="2585323"/>
              </a:xfrm>
              <a:prstGeom prst="rect">
                <a:avLst/>
              </a:prstGeom>
              <a:blipFill>
                <a:blip r:embed="rId3"/>
                <a:stretch>
                  <a:fillRect l="-1468" t="-1179" r="-9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9FE1DD-72A3-D126-DD60-815731BEE5F1}"/>
                  </a:ext>
                </a:extLst>
              </p:cNvPr>
              <p:cNvSpPr txBox="1"/>
              <p:nvPr/>
            </p:nvSpPr>
            <p:spPr>
              <a:xfrm>
                <a:off x="8301318" y="5182187"/>
                <a:ext cx="373827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9FE1DD-72A3-D126-DD60-815731BEE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18" y="5182187"/>
                <a:ext cx="373827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408F738-884A-3168-C326-AFB0B7036B2A}"/>
              </a:ext>
            </a:extLst>
          </p:cNvPr>
          <p:cNvSpPr txBox="1"/>
          <p:nvPr/>
        </p:nvSpPr>
        <p:spPr>
          <a:xfrm rot="1073701">
            <a:off x="6392809" y="1928089"/>
            <a:ext cx="226279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637F16-64E9-8AB0-2DF8-189C833B9676}"/>
                  </a:ext>
                </a:extLst>
              </p:cNvPr>
              <p:cNvSpPr txBox="1"/>
              <p:nvPr/>
            </p:nvSpPr>
            <p:spPr>
              <a:xfrm>
                <a:off x="6491555" y="4071699"/>
                <a:ext cx="878541" cy="52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637F16-64E9-8AB0-2DF8-189C833B9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55" y="4071699"/>
                <a:ext cx="878541" cy="523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3260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C952F1-4061-0167-4A15-6618EB19E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9740-0E02-5F2D-2F06-97E3C598F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02801-5B93-B622-751B-96F22211EF28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FC572-507D-42EC-795D-F789F8908C7B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A72100-552B-74A4-6F62-CA9E3EBF353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605261-BAA0-4C40-A926-B1B9691D94F6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B4BAA-700D-58FD-00BF-93CC42B7B1F4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5053B-80DB-3FE8-0BC1-68A2EF43B4BE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9AC5C-63D6-5C94-985B-A8B6EF664720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FF21A3-2F07-512F-B95B-F04A0ED8BBBF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D9D4B-702D-6A94-E8A3-31C8B6035470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066A55-B416-6AE2-FA1D-BDD997FC19AC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4BA2A6-62D2-C065-276F-722F9D4463FC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23A1D8-DA26-D748-0275-E6D21B400D8A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Modeling Marginal Uncertainty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DFF397F-2B91-8D09-2BCE-5F7514CA74F3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C4A8C52-C8D6-C1DE-7C6C-D3ACDB8DFD96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A03178-919C-FAF9-3975-4E6CCC649C2E}"/>
                  </a:ext>
                </a:extLst>
              </p:cNvPr>
              <p:cNvSpPr txBox="1"/>
              <p:nvPr/>
            </p:nvSpPr>
            <p:spPr>
              <a:xfrm>
                <a:off x="6455697" y="2601881"/>
                <a:ext cx="878541" cy="54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A03178-919C-FAF9-3975-4E6CCC649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697" y="2601881"/>
                <a:ext cx="878541" cy="542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8BC196-CCE6-E4A9-7FF7-B5C6A6567838}"/>
                  </a:ext>
                </a:extLst>
              </p:cNvPr>
              <p:cNvSpPr txBox="1"/>
              <p:nvPr/>
            </p:nvSpPr>
            <p:spPr>
              <a:xfrm>
                <a:off x="8373035" y="1708284"/>
                <a:ext cx="3738276" cy="258532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SO...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If I say, “assign specific numerical probabilities for the marginal uncertainties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succeed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fail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”...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numbers you assign must sum to 1!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8BC196-CCE6-E4A9-7FF7-B5C6A6567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035" y="1708284"/>
                <a:ext cx="3738276" cy="2585323"/>
              </a:xfrm>
              <a:prstGeom prst="rect">
                <a:avLst/>
              </a:prstGeom>
              <a:blipFill>
                <a:blip r:embed="rId3"/>
                <a:stretch>
                  <a:fillRect l="-1468" t="-1179" r="-9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5CF274-DFFA-44CC-9C01-316B93766270}"/>
                  </a:ext>
                </a:extLst>
              </p:cNvPr>
              <p:cNvSpPr txBox="1"/>
              <p:nvPr/>
            </p:nvSpPr>
            <p:spPr>
              <a:xfrm>
                <a:off x="8301318" y="5182187"/>
                <a:ext cx="373827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5CF274-DFFA-44CC-9C01-316B9376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18" y="5182187"/>
                <a:ext cx="373827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5BE3198-1013-D702-29CD-29FD9C22B162}"/>
              </a:ext>
            </a:extLst>
          </p:cNvPr>
          <p:cNvSpPr txBox="1"/>
          <p:nvPr/>
        </p:nvSpPr>
        <p:spPr>
          <a:xfrm rot="1073701">
            <a:off x="6392809" y="1928089"/>
            <a:ext cx="226279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B5DE96-9167-32B2-9264-E036DB8D575F}"/>
                  </a:ext>
                </a:extLst>
              </p:cNvPr>
              <p:cNvSpPr txBox="1"/>
              <p:nvPr/>
            </p:nvSpPr>
            <p:spPr>
              <a:xfrm>
                <a:off x="6491555" y="4071699"/>
                <a:ext cx="878541" cy="526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B5DE96-9167-32B2-9264-E036DB8D5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55" y="4071699"/>
                <a:ext cx="878541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2174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73964F-2BD7-1118-420D-AC11B7DB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1ABE-E307-EEA8-73A5-7F08D634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2F531-396A-094E-055D-4CFE81CC08A7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F8588-7B3D-A49D-2A7C-04C52E3BCD46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C5C56D-961D-691D-9B5B-A73E4AB68DF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027B8C-5E5D-340A-2669-75E35B95E2B5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EB861-457F-8F81-94B6-C1B0EAB70676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D2CAE-76B5-4D42-0ED9-975D1C80AE10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D25C6-32B6-4107-3BFC-4E99AB2BB2BF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C6D67-1140-C616-9C24-6C6364F80DBE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77CA5-CE84-D6B1-EF11-C9E8E0DDDD7E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BF9F45-5FBE-3F21-B14C-ECB10606E8B7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32A070-F47E-CAFD-0F99-FE3560606D8F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1B07AA-ECBB-0C7D-9B81-CAD5DFF78443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Modeling Marginal Uncertainty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F495A58-C9EE-845B-9E45-FF94E6F1769E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5250469-1160-2200-5F2A-B2A9CB2C7FF8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DCA098-ABE0-057F-03FF-43668B812B18}"/>
                  </a:ext>
                </a:extLst>
              </p:cNvPr>
              <p:cNvSpPr txBox="1"/>
              <p:nvPr/>
            </p:nvSpPr>
            <p:spPr>
              <a:xfrm>
                <a:off x="6455697" y="2601881"/>
                <a:ext cx="878541" cy="54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465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DCA098-ABE0-057F-03FF-43668B812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697" y="2601881"/>
                <a:ext cx="878541" cy="543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A6B3F2-ADF3-11AC-EB9B-102C297513A2}"/>
                  </a:ext>
                </a:extLst>
              </p:cNvPr>
              <p:cNvSpPr txBox="1"/>
              <p:nvPr/>
            </p:nvSpPr>
            <p:spPr>
              <a:xfrm>
                <a:off x="8373035" y="1708284"/>
                <a:ext cx="3738276" cy="258532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SO...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If I say, “assign specific numerical probabilities for the marginal uncertainties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succeed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fail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”...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numbers you assign must sum to 1!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A6B3F2-ADF3-11AC-EB9B-102C2975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035" y="1708284"/>
                <a:ext cx="3738276" cy="2585323"/>
              </a:xfrm>
              <a:prstGeom prst="rect">
                <a:avLst/>
              </a:prstGeom>
              <a:blipFill>
                <a:blip r:embed="rId3"/>
                <a:stretch>
                  <a:fillRect l="-1468" t="-1179" r="-9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CF035D-D7B4-D080-2465-E0770DC6FF6F}"/>
                  </a:ext>
                </a:extLst>
              </p:cNvPr>
              <p:cNvSpPr txBox="1"/>
              <p:nvPr/>
            </p:nvSpPr>
            <p:spPr>
              <a:xfrm>
                <a:off x="8301318" y="5182187"/>
                <a:ext cx="373827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CF035D-D7B4-D080-2465-E0770DC6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18" y="5182187"/>
                <a:ext cx="373827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54D8F7-7680-B1A1-9A17-E5CC0716772C}"/>
                  </a:ext>
                </a:extLst>
              </p:cNvPr>
              <p:cNvSpPr txBox="1"/>
              <p:nvPr/>
            </p:nvSpPr>
            <p:spPr>
              <a:xfrm>
                <a:off x="6491555" y="4071699"/>
                <a:ext cx="878541" cy="54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462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465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54D8F7-7680-B1A1-9A17-E5CC07167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55" y="4071699"/>
                <a:ext cx="878541" cy="543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9262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794EC3-39AD-0BDC-060E-D74C40A9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AD965-227F-BF6B-DBC1-30FF3B97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566AE-2DEF-FA4A-CDD9-37F427BAB1A8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4F07F-2C6E-C792-B7E9-C7AF853965CD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93D66F-8460-FA42-A6B7-8F64E3385716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5FD5B-617B-EF59-B81A-3003F6FF84A4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03C62-2A39-4FB0-3775-210BA9256A12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4285A-6313-414A-F375-9A00080A634E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8CDDB-751F-C4CD-6779-C35F55B66094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7C15D-AD28-B733-807F-58479DA1C2AB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10BEF-8C3F-B4EA-D29A-AE16113F5F80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82C9DF-70A1-2FCC-7887-67383DF457F1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31524A-E7DC-DF6E-F2DF-E624B6FAB257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4919F3-6D1A-E5F1-B8AB-C180BFC6343F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5C727-7736-BA79-5DF6-649CD62F6738}"/>
              </a:ext>
            </a:extLst>
          </p:cNvPr>
          <p:cNvSpPr txBox="1"/>
          <p:nvPr/>
        </p:nvSpPr>
        <p:spPr>
          <a:xfrm>
            <a:off x="8373035" y="1708284"/>
            <a:ext cx="373827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Assign specific numerical values to model the marginal uncertainty about how well the military will perform in a war with a foreign adversary.</a:t>
            </a:r>
          </a:p>
        </p:txBody>
      </p:sp>
    </p:spTree>
    <p:extLst>
      <p:ext uri="{BB962C8B-B14F-4D97-AF65-F5344CB8AC3E}">
        <p14:creationId xmlns:p14="http://schemas.microsoft.com/office/powerpoint/2010/main" val="24701869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B287D-3321-9750-2911-B7D17B334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4A9B-7EB7-7FFD-E4B1-257D4896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79B64-8240-5715-62D1-D7EC91C2EDE4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A295B-8435-EF75-8125-9B42C9E1E07C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5DE874-C23F-AAA0-0B6B-A49BE5702EBF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B9484F-0283-ACE2-3490-0D679761BA7D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87342-C679-1FB6-6DCF-BD3C687B306C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04EFE-C452-668A-65BD-B88A2F6AD8DF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A0728-4460-87A5-5326-C02480D63731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3667E3-8D6C-FB51-A92B-8D18EB024F0C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69052-C53E-64F5-03EB-235BC9C23646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4C8BFC-CD8E-F705-125E-F3D7403B9588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2C3725-F558-B753-48C4-849330CC00FE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B5FF8A-1076-50A5-620F-37A2E52E776A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C9387-8B59-9E97-2DA8-FB0B241661DE}"/>
              </a:ext>
            </a:extLst>
          </p:cNvPr>
          <p:cNvSpPr txBox="1"/>
          <p:nvPr/>
        </p:nvSpPr>
        <p:spPr>
          <a:xfrm>
            <a:off x="8373035" y="1708284"/>
            <a:ext cx="373827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Assign specific numerical values to model the marginal uncertainty about how well the military will perform in a war with a foreign adversary.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DEEE2C4-E3E2-17EF-A850-EDE35E6D3518}"/>
              </a:ext>
            </a:extLst>
          </p:cNvPr>
          <p:cNvSpPr/>
          <p:nvPr/>
        </p:nvSpPr>
        <p:spPr>
          <a:xfrm rot="5400000">
            <a:off x="2226910" y="4751999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35A95E-FC71-6A19-989E-B50EF0FD50BD}"/>
                  </a:ext>
                </a:extLst>
              </p:cNvPr>
              <p:cNvSpPr txBox="1"/>
              <p:nvPr/>
            </p:nvSpPr>
            <p:spPr>
              <a:xfrm>
                <a:off x="1876177" y="5484386"/>
                <a:ext cx="878541" cy="54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35A95E-FC71-6A19-989E-B50EF0FD5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77" y="5484386"/>
                <a:ext cx="878541" cy="543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7439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00594-9370-72EC-BE22-49920F19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E9D6-8F7D-8E21-C062-63C25AF2D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B8E67E-67A1-CE07-A1B2-E1B1F6639C25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9BBB3-7BBB-35E2-8E7C-D671ABB1248F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4B6B6F-F29C-4751-1B5A-A31E8D1A2837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2FF0A8-E0BB-8437-E310-A6F0BF7B1091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2B62E-5740-1141-25BE-5EFE9648066A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068D5-3065-690C-6D6F-CA3839928440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61928-1A1B-506A-7E1A-26B36D1869B6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51F72F-3EDD-60B7-0E0B-7CFD27D35E18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71F4F3-FEB7-A3F3-9A18-4C35F46EC54C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8567A8-F1AD-7533-9EF1-746F0C1A4946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E05C03-A188-EAFD-BEA8-E35300C69580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53F7F8-378B-8F18-E269-F8358A6A2293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20093-E48E-BDF7-FACC-0BF4DC004E77}"/>
              </a:ext>
            </a:extLst>
          </p:cNvPr>
          <p:cNvSpPr txBox="1"/>
          <p:nvPr/>
        </p:nvSpPr>
        <p:spPr>
          <a:xfrm>
            <a:off x="8373035" y="1708284"/>
            <a:ext cx="373827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Assign specific numerical values to model the marginal uncertainty about how well the military will perform in a war with a foreign adversary.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C842685-1660-92AD-8AF6-96CBBD2C1B63}"/>
              </a:ext>
            </a:extLst>
          </p:cNvPr>
          <p:cNvSpPr/>
          <p:nvPr/>
        </p:nvSpPr>
        <p:spPr>
          <a:xfrm rot="5400000">
            <a:off x="2226910" y="4751999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433C41-6B8D-9925-6BFB-69A3B323004C}"/>
                  </a:ext>
                </a:extLst>
              </p:cNvPr>
              <p:cNvSpPr txBox="1"/>
              <p:nvPr/>
            </p:nvSpPr>
            <p:spPr>
              <a:xfrm>
                <a:off x="1876177" y="5484386"/>
                <a:ext cx="878541" cy="54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433C41-6B8D-9925-6BFB-69A3B3230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77" y="5484386"/>
                <a:ext cx="878541" cy="543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2B5BDB8B-D228-3616-B2FB-546E832135A0}"/>
              </a:ext>
            </a:extLst>
          </p:cNvPr>
          <p:cNvSpPr/>
          <p:nvPr/>
        </p:nvSpPr>
        <p:spPr>
          <a:xfrm rot="5400000">
            <a:off x="3727828" y="4751999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D1F7D6-6597-00CB-6B35-B645C6E7C12B}"/>
                  </a:ext>
                </a:extLst>
              </p:cNvPr>
              <p:cNvSpPr txBox="1"/>
              <p:nvPr/>
            </p:nvSpPr>
            <p:spPr>
              <a:xfrm>
                <a:off x="3377095" y="5484386"/>
                <a:ext cx="878541" cy="524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D1F7D6-6597-00CB-6B35-B645C6E7C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95" y="5484386"/>
                <a:ext cx="878541" cy="524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5826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B2F7B4-B4E6-14E1-0D4E-69B61AE0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D1857-D16C-495E-A6F9-B483D642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DB6EE-F66A-38E6-36E7-6C6518E57C1F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12AB8-3E5D-CEF8-90E8-B4FBA595CCEB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395A8E-7B6E-E6C5-4385-EA3CD67770FE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6FDCDA-A7EE-1FD0-8BDC-8A7FDB9A2E1B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5D38A-6808-1F5C-39EC-4A4BD51CF47B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AD3F20-4F6B-F61D-4961-8E4B5BAD8C56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96CC6-2C6A-109F-D2DE-B62C498C9DAB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8DFC1-FD7D-9603-136C-51F98BECBEF1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D02A8-CB31-B980-A3D3-95A6138D05C0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04ED44-8C1A-9EC6-C013-56B889B8BACC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D852-9F99-C219-E2DE-5EBD1846E568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62CA10-5B5C-CB6F-4012-0CA43E248325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7904-F1FC-627A-8624-AAB9124CABEA}"/>
              </a:ext>
            </a:extLst>
          </p:cNvPr>
          <p:cNvSpPr txBox="1"/>
          <p:nvPr/>
        </p:nvSpPr>
        <p:spPr>
          <a:xfrm>
            <a:off x="8373035" y="1708284"/>
            <a:ext cx="373827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Assign specific numerical values to model the marginal uncertainty about how well the military will perform in a war with a foreign adversary.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7344363-C30F-F5EB-4FFB-37148A651F90}"/>
              </a:ext>
            </a:extLst>
          </p:cNvPr>
          <p:cNvSpPr/>
          <p:nvPr/>
        </p:nvSpPr>
        <p:spPr>
          <a:xfrm rot="5400000">
            <a:off x="2226910" y="4751999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225F5-9BFD-9AFB-55BD-5B3458EDF005}"/>
                  </a:ext>
                </a:extLst>
              </p:cNvPr>
              <p:cNvSpPr txBox="1"/>
              <p:nvPr/>
            </p:nvSpPr>
            <p:spPr>
              <a:xfrm>
                <a:off x="1876177" y="5484386"/>
                <a:ext cx="878541" cy="54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225F5-9BFD-9AFB-55BD-5B3458EDF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77" y="5484386"/>
                <a:ext cx="878541" cy="543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46F53C3F-9D8C-EEC7-7447-4C98AD475BF5}"/>
              </a:ext>
            </a:extLst>
          </p:cNvPr>
          <p:cNvSpPr/>
          <p:nvPr/>
        </p:nvSpPr>
        <p:spPr>
          <a:xfrm rot="5400000">
            <a:off x="3727828" y="4751999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10A1FB-3DD9-8FFA-1594-C538B6548B98}"/>
                  </a:ext>
                </a:extLst>
              </p:cNvPr>
              <p:cNvSpPr txBox="1"/>
              <p:nvPr/>
            </p:nvSpPr>
            <p:spPr>
              <a:xfrm>
                <a:off x="3377095" y="5484386"/>
                <a:ext cx="878541" cy="524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10A1FB-3DD9-8FFA-1594-C538B6548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95" y="5484386"/>
                <a:ext cx="878541" cy="524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3CAEA8B-BFE5-3684-E5C7-6724D5F8AA7B}"/>
              </a:ext>
            </a:extLst>
          </p:cNvPr>
          <p:cNvSpPr/>
          <p:nvPr/>
        </p:nvSpPr>
        <p:spPr>
          <a:xfrm rot="5400000">
            <a:off x="5292871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6A02EB-76EF-5E4D-9DA2-BE67980DBAE9}"/>
                  </a:ext>
                </a:extLst>
              </p:cNvPr>
              <p:cNvSpPr txBox="1"/>
              <p:nvPr/>
            </p:nvSpPr>
            <p:spPr>
              <a:xfrm>
                <a:off x="4018961" y="5501377"/>
                <a:ext cx="2786260" cy="524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1−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6A02EB-76EF-5E4D-9DA2-BE67980DB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961" y="5501377"/>
                <a:ext cx="2786260" cy="524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951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DBDDCF-B588-065F-67A2-2A43D5F4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628C-058E-EE3B-5EB7-896DE57C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8F9B83-0610-0622-1F85-C29ABFFD67C5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A5B97-A9EE-6E42-0E9A-8C9541FF85D3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B68B5B-A309-6911-7980-A2F9B5CD34B0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99F47-483E-C89E-E216-6F6FFD81F06A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4AAEF-D210-5C11-2AA6-1E10FAF9CE1D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64502-DC7E-EE33-265E-422EA412317E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ECA8F-B822-C77B-4FFA-73868196C80D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0B231A-1830-D4A0-B0ED-320520A70046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0DA24-8960-A3E3-31EB-3FF75E98F934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0D92BB-4322-A684-19A4-4CB461176F02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A2824F-081B-5E0D-A9D7-CD63C84E4512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C54B9E-773D-5EA4-1026-322BF5375CBB}"/>
              </a:ext>
            </a:extLst>
          </p:cNvPr>
          <p:cNvSpPr txBox="1"/>
          <p:nvPr/>
        </p:nvSpPr>
        <p:spPr>
          <a:xfrm>
            <a:off x="8373035" y="1215794"/>
            <a:ext cx="373828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74405-58DF-FE22-3C77-5472888EAAB7}"/>
              </a:ext>
            </a:extLst>
          </p:cNvPr>
          <p:cNvSpPr txBox="1"/>
          <p:nvPr/>
        </p:nvSpPr>
        <p:spPr>
          <a:xfrm>
            <a:off x="8373035" y="1708284"/>
            <a:ext cx="373827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Assign specific numerical values to model the marginal uncertainty about how well the military will perform in a war with a foreign adversary.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A3D038A-8326-F83D-3A86-C6EA68C1CC89}"/>
              </a:ext>
            </a:extLst>
          </p:cNvPr>
          <p:cNvSpPr/>
          <p:nvPr/>
        </p:nvSpPr>
        <p:spPr>
          <a:xfrm rot="5400000">
            <a:off x="2226910" y="4751999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C70112-B78F-05EF-D853-22CB0C201631}"/>
                  </a:ext>
                </a:extLst>
              </p:cNvPr>
              <p:cNvSpPr txBox="1"/>
              <p:nvPr/>
            </p:nvSpPr>
            <p:spPr>
              <a:xfrm>
                <a:off x="1876177" y="5484386"/>
                <a:ext cx="878541" cy="54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C70112-B78F-05EF-D853-22CB0C201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77" y="5484386"/>
                <a:ext cx="878541" cy="543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DE155131-16EE-40F2-4E7F-9C45A3FE1565}"/>
              </a:ext>
            </a:extLst>
          </p:cNvPr>
          <p:cNvSpPr/>
          <p:nvPr/>
        </p:nvSpPr>
        <p:spPr>
          <a:xfrm rot="5400000">
            <a:off x="3727828" y="4751999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514C5B-6656-107D-755C-72ACA50B53C2}"/>
                  </a:ext>
                </a:extLst>
              </p:cNvPr>
              <p:cNvSpPr txBox="1"/>
              <p:nvPr/>
            </p:nvSpPr>
            <p:spPr>
              <a:xfrm>
                <a:off x="3377095" y="5484386"/>
                <a:ext cx="878541" cy="524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514C5B-6656-107D-755C-72ACA50B5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95" y="5484386"/>
                <a:ext cx="878541" cy="524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32D53DA2-6392-8EDF-385A-368C4503964A}"/>
              </a:ext>
            </a:extLst>
          </p:cNvPr>
          <p:cNvSpPr/>
          <p:nvPr/>
        </p:nvSpPr>
        <p:spPr>
          <a:xfrm rot="5400000">
            <a:off x="5292871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73C241-EC19-FDB9-7758-6F37E74F1208}"/>
                  </a:ext>
                </a:extLst>
              </p:cNvPr>
              <p:cNvSpPr txBox="1"/>
              <p:nvPr/>
            </p:nvSpPr>
            <p:spPr>
              <a:xfrm>
                <a:off x="4018961" y="5501377"/>
                <a:ext cx="2786260" cy="524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73C241-EC19-FDB9-7758-6F37E74F1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961" y="5501377"/>
                <a:ext cx="2786260" cy="524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9156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59CAE-60DF-18EE-D6A2-6EDAF3943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4714-EAE0-6877-9892-26196FF7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3A293-426F-F21B-83FD-EB4B500B15C9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C2FCF-9D67-C088-6836-C56DDA5575AA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F27498-1543-8780-F222-C7795F5AD47A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7039A5-6BD4-9867-5D82-C60E90938E5D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A521FB-4AC4-A3CF-98D3-2A4EC4A3F4F7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B84E9-DFC4-2DA4-7F0B-BBFF56C6EA60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0B956-7954-1A02-B558-A2A215200492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45F639-5FB0-E29A-7CFC-AEEE574570C1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D97E7-689B-CBB9-A6AD-A8AA3FFDD854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4EABD6-0BBE-9456-9C70-59FB47B9BF12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F40D02-6BE2-F827-80AE-C58C78C47B44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DE1F9D-2C20-7FEA-DEB2-7E0BC9691C14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E04CD0-E002-8244-66A5-F5EBD31C3545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55E88B-04A0-C351-2281-C9F98545FEE9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7F0B9D4-B74F-99BF-AD4B-5CBFFCEF26AC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09049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B9555-22AB-2F2B-81EA-1344FBB6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2FA8-1D40-FB5E-473E-6C2B119D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93344-F90E-6B4F-EE5D-25BA0FD29EC3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ACDDA-807D-AE63-4429-2859653EF9B6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4F61F6-C3BC-36C9-CA1B-048ED1224948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DA0344-F201-D3F1-F2E8-6010B5B7BBAB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C250E-6251-3E3C-3C34-B9165FB4E4C7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C42DD-5A90-CE1D-479B-CDF645CA5E40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FFFF1-CB35-D4FF-665C-C0290727CA67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8A1C4-05AC-48D6-0289-0BACB9D26603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C381F-48D2-F7EC-F6F3-31E7B6F3EB69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86C2D3-F9F6-7CCB-57E9-34AAD939E67A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FE7E65-B4C2-1E26-0999-E93DF1B1DC3A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6D1CC1F2-9A54-4263-13BA-5555F2894B8C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77966A-C8FD-71BA-CC99-8038A0390FF7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77966A-C8FD-71BA-CC99-8038A0390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62AA4452-7511-E23E-F82B-E7ED3201D235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BE4F5A-8BB7-9567-50F1-AFB8C89CE22B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BE4F5A-8BB7-9567-50F1-AFB8C89C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0B3FE60-B879-E98E-7ECF-014C31E15BC4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C03619-798B-603E-F02B-3164F075B09D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AB0B07-9050-9696-1902-587160372542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F526DF-8AC1-2D14-6F72-AC6DF8D40970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35DDC9-DF1D-277A-63AF-87614F767306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35DDC9-DF1D-277A-63AF-87614F76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87E101-4FB9-EEBB-7BC5-A7F3BE82EF27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87E101-4FB9-EEBB-7BC5-A7F3BE8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B1678-0DA3-FE51-C316-1FF1AC4EEA30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B1678-0DA3-FE51-C316-1FF1AC4E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7D710D-FD8A-7A48-1E3F-0DDDA84F9067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7D710D-FD8A-7A48-1E3F-0DDDA84F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5F6983-5045-3628-2BFE-45A9D1AE6340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5F6983-5045-3628-2BFE-45A9D1AE6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23076C-0812-E02E-EDB0-C8DC5C93F130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23076C-0812-E02E-EDB0-C8DC5C93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4F8F6056-40AD-EAB5-A279-ABDA6789F65E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B35A52-6CC1-C4B0-4EBC-C7FC72972F33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B35A52-6CC1-C4B0-4EBC-C7FC72972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881F6-19E7-8AFF-60C6-F5A5DDEA754A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881F6-19E7-8AFF-60C6-F5A5DDEA7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C2D061C1-1E18-CE22-6D79-58313BF8CA95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1099CE-6FD2-3044-5EBD-DBDB8A8C628A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1099CE-6FD2-3044-5EBD-DBDB8A8C6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6379F33E-5B9E-329F-E547-1EDB73D36C43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69C2B-4BAC-7BB4-316D-AD59A74D4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636810B-F6A4-B8D0-D313-353BE76D62F8}"/>
              </a:ext>
            </a:extLst>
          </p:cNvPr>
          <p:cNvGrpSpPr/>
          <p:nvPr/>
        </p:nvGrpSpPr>
        <p:grpSpPr>
          <a:xfrm>
            <a:off x="194281" y="70499"/>
            <a:ext cx="5439048" cy="5236607"/>
            <a:chOff x="194280" y="70499"/>
            <a:chExt cx="6030167" cy="58057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661375-C47F-2767-22FC-5D1D7F8EFB2D}"/>
                </a:ext>
              </a:extLst>
            </p:cNvPr>
            <p:cNvGrpSpPr/>
            <p:nvPr/>
          </p:nvGrpSpPr>
          <p:grpSpPr>
            <a:xfrm>
              <a:off x="194280" y="70499"/>
              <a:ext cx="6030167" cy="3477111"/>
              <a:chOff x="194280" y="70499"/>
              <a:chExt cx="6030167" cy="347711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DE6DDB3-28B5-66C1-F118-CAC7F4A4D7A1}"/>
                  </a:ext>
                </a:extLst>
              </p:cNvPr>
              <p:cNvGrpSpPr/>
              <p:nvPr/>
            </p:nvGrpSpPr>
            <p:grpSpPr>
              <a:xfrm>
                <a:off x="194280" y="70499"/>
                <a:ext cx="6030167" cy="3477111"/>
                <a:chOff x="194280" y="70499"/>
                <a:chExt cx="6030167" cy="347711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FD88559-83FB-ED81-3B4E-1546DB206832}"/>
                    </a:ext>
                  </a:extLst>
                </p:cNvPr>
                <p:cNvGrpSpPr/>
                <p:nvPr/>
              </p:nvGrpSpPr>
              <p:grpSpPr>
                <a:xfrm>
                  <a:off x="194280" y="70499"/>
                  <a:ext cx="6030167" cy="1952898"/>
                  <a:chOff x="194280" y="70499"/>
                  <a:chExt cx="6030167" cy="1952898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F452E55-75BB-8295-DF3A-C87F4DFE1D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94280" y="70499"/>
                    <a:ext cx="6030167" cy="1409897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CAD2916D-43B1-761B-893A-21499160BB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3245" y="1480396"/>
                    <a:ext cx="5992061" cy="5430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D5DC9BF1-F25F-A515-A72F-175EA99B1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4650"/>
                <a:stretch/>
              </p:blipFill>
              <p:spPr>
                <a:xfrm>
                  <a:off x="231824" y="2094271"/>
                  <a:ext cx="5963482" cy="1453339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DCB7FFF-7E8F-66A1-CE4D-7F5D1813B2C3}"/>
                    </a:ext>
                  </a:extLst>
                </p:cNvPr>
                <p:cNvSpPr/>
                <p:nvPr/>
              </p:nvSpPr>
              <p:spPr>
                <a:xfrm>
                  <a:off x="231824" y="2023397"/>
                  <a:ext cx="2029595" cy="3265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EF24C67-03B0-7874-F891-34E435975DDA}"/>
                  </a:ext>
                </a:extLst>
              </p:cNvPr>
              <p:cNvSpPr/>
              <p:nvPr/>
            </p:nvSpPr>
            <p:spPr>
              <a:xfrm>
                <a:off x="2411506" y="3254188"/>
                <a:ext cx="3783800" cy="2934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FD8E97-A02A-864B-4C6A-8DD3DB23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280" y="3618484"/>
              <a:ext cx="6030167" cy="225774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17B001-16C5-5B50-F128-02509C8DDCD1}"/>
              </a:ext>
            </a:extLst>
          </p:cNvPr>
          <p:cNvSpPr txBox="1"/>
          <p:nvPr/>
        </p:nvSpPr>
        <p:spPr>
          <a:xfrm>
            <a:off x="6194612" y="269864"/>
            <a:ext cx="5769243" cy="63023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Summary: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Ruler picks 3 characteristics of her military forces: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A157FE-34B3-BBE5-B0CB-9CADD10DEA81}"/>
              </a:ext>
            </a:extLst>
          </p:cNvPr>
          <p:cNvSpPr/>
          <p:nvPr/>
        </p:nvSpPr>
        <p:spPr>
          <a:xfrm>
            <a:off x="194281" y="493059"/>
            <a:ext cx="5587954" cy="5022753"/>
          </a:xfrm>
          <a:prstGeom prst="rect">
            <a:avLst/>
          </a:prstGeom>
          <a:solidFill>
            <a:srgbClr val="6F6F74">
              <a:alpha val="72941"/>
            </a:srgbClr>
          </a:solidFill>
          <a:ln>
            <a:solidFill>
              <a:srgbClr val="2B2B2D">
                <a:alpha val="4509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84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F780C-13FE-D51B-32CE-5652865CC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E25C-1384-0E23-9780-28C31D61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A67138-B293-14FC-6C8C-6C08853FF31C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2C9BB-7177-36A6-F761-B50114285BAA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018C81-AF90-1C59-BCA2-DFA57A9345CF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59B5AF-8B49-F6D7-3A74-22E6190BF42D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FDC7B-B2DF-1375-3C47-355B22F5B3F9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98C45-466E-EBC4-6558-6F5AE62CBF96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57100-47A2-269F-1328-DF3682247A20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D8D83-5B9C-C7A5-4CB8-8B951882238E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4C9EA-5007-013C-F429-C0D535CD2DB0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0A44A8-7CA6-EC10-A6A6-2E54CEE2CE56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7FC068-1C68-9903-6284-19E50A1EA0EF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C85E798E-0B75-687B-2FCD-297CF0EE57BB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178E48-8DB7-C4CF-4954-A3DC0D16B49D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178E48-8DB7-C4CF-4954-A3DC0D16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EDC05AB1-5402-0219-FD33-03F7672EF8A0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696A17-EEB9-FA54-50AA-E05F594FA57A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696A17-EEB9-FA54-50AA-E05F59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2023616-41D3-9381-88CB-0C2F33963AFF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552DEB-9635-4E4D-2453-CEE1538A0ECC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839CB7-B6AC-D8B9-679D-5E9D31A45628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654174-9988-01DD-8D06-CD512E7D323A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B2A145-226B-9131-763C-D8DD6902D15C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B2A145-226B-9131-763C-D8DD6902D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6E6135-DEFE-E57F-D9F4-0DE34E2B0EB0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6E6135-DEFE-E57F-D9F4-0DE34E2B0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A803EC-4945-C7E1-7E79-735A266B4014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A803EC-4945-C7E1-7E79-735A266B4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318B4-2B05-7AAF-E6E2-4FCE22FBB2C7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318B4-2B05-7AAF-E6E2-4FCE22FBB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3226E9-0EEA-4A0A-F3E0-42BA2FB2A158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3226E9-0EEA-4A0A-F3E0-42BA2FB2A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2425CC-3BEF-4DBB-5580-7592759D6770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2425CC-3BEF-4DBB-5580-7592759D6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CC1C8BC6-B1BD-B4A7-A6DF-8302FB7DA2A7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DBB999-4A51-4E2A-FFF6-B21D382426AC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DBB999-4A51-4E2A-FFF6-B21D3824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C2FF2B-DC5A-6A17-972D-95D1AEEDE00A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C2FF2B-DC5A-6A17-972D-95D1AEEDE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7868F65B-B514-4ED3-CE43-AC1BE30B54D7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B00C83-69F8-D5CA-EF49-9A8A079D6C7F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B00C83-69F8-D5CA-EF49-9A8A079D6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571588BD-0452-7C63-A479-9E00F2BFD704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3F0F7C-ADD4-3D93-66D0-C1DB8443670F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3F0F7C-ADD4-3D93-66D0-C1DB8443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660" t="-792" b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0899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6F3957-984B-049D-821C-34C103861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D017-9F5A-3E98-3139-FFC52CDF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1CEC8-D7CC-16AC-B0AF-57D3AF63E3C4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5DC50-5C7A-10EE-3F24-802BF3EA54BD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13FF8-14DE-3A89-3229-6848DCBA1FF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518866-99D9-89CA-BC38-781D8BFFDEEA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86F52-4E2A-DFEA-37C0-6260E3C02302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61D3F-F549-601A-664F-C51043D36697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A2D2E-B9CE-9C4C-1630-965A50DD4546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1476E-0AC9-6A0A-9F01-9AF85D5DD305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99C7A-B4D4-C3FD-9825-87914E694AA4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D91FC1-76BB-93D6-88ED-0C3B4CE85204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D73363-4A6F-682F-6BE8-F86FBE4A0750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4FBE1DDC-FF26-624A-367A-17B4EE4B70C4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0417E3-0926-346C-5E64-8B6AE17D8D8E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0417E3-0926-346C-5E64-8B6AE17D8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E9CE4308-FEE1-3F15-5D0C-8AC953BD9823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FA4E7-034D-7C02-F91D-F101CBAA0BE2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FA4E7-034D-7C02-F91D-F101CBAA0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28E0718-CAF6-9F4B-6617-1F8229796FD5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598147-A839-D67C-297D-1845F54E876A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00C90C-C6EA-139A-CA82-5B4C80C21CC9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DF279BA-CC34-F355-FE67-2156033BE728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5E5AC5-F309-FC67-2000-666D00EE9577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5E5AC5-F309-FC67-2000-666D00EE9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1D3D2F-3294-6DBC-5DEB-33B26DD286C5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1D3D2F-3294-6DBC-5DEB-33B26DD28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CDAD3-A520-A2E3-D076-B09D254F08D6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CDAD3-A520-A2E3-D076-B09D254F0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669709-9425-E9CD-C200-ED3D71AA7F31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669709-9425-E9CD-C200-ED3D71AA7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2BE5BE-7DD6-0C6E-C88A-19B3B5DB6DAC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2BE5BE-7DD6-0C6E-C88A-19B3B5DB6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067E8-3086-59EB-13C5-3A08628D2588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067E8-3086-59EB-13C5-3A08628D2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4D56187A-4259-7AD1-9881-093106B29DA9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A3C1F7-731E-23A4-4E5E-DC32D976366D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A3C1F7-731E-23A4-4E5E-DC32D9763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04A907-D74E-58AE-C7D1-063E816006EE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04A907-D74E-58AE-C7D1-063E81600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60EE6296-D903-4ACA-2FE0-87CC2C59088F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0C5F537-2394-E004-F945-29DDB164B772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0C5F537-2394-E004-F945-29DDB164B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7225C305-8F5D-5EF8-7769-038CCB93E3AC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7C6203-2CD6-56F5-F9D4-2AB25ADAE607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7C6203-2CD6-56F5-F9D4-2AB25ADA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660" t="-792" b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8866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111E9-4380-669E-FFC3-2A09C57B8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E5DA-0773-C828-65BD-54837D8F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BE1AB1-0658-BE03-2A60-8612B48F4CD5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A0598-E671-BA42-57F4-70D6F8A1875B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C4428E-69C9-D550-BE1E-11A5147A0DB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99B888-709A-DCA2-0F11-8161F4412370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68B87-F14B-B5E1-9871-842E44B0A053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4743E-B4F0-E897-7C14-D31BA51CE7E2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FCB4B-EECD-DFD0-A924-3FDC514DDE82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A0C72-925A-ED25-FC87-F4E72187A9D0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4E77BD-6107-C4DE-A77D-5C7562D0EA86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FD1FC4-CA47-D073-1FCA-3847E7CEA66A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37FB8F-1D80-C744-150C-85CC1C445AF4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EBEF0046-D8B9-539A-A958-AF8D9ADB6067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1B813A-A8B9-2673-02F1-6477CB60E5F1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1B813A-A8B9-2673-02F1-6477CB60E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E7D3AFFC-9105-FD33-D239-BCA3480E863B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C72FCB-BD6D-D908-4B73-8D26BA6CA868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C72FCB-BD6D-D908-4B73-8D26BA6CA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051ED23-EC32-A2AA-700D-53BA32671C07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8872C6-3DE2-D54B-86E5-1175BDB932FF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EC1CE1-4712-B5D9-1198-074B8D747D05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6D69A03-673D-0FF4-9C85-9383D26B9878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20CABA-4C95-9018-3C7D-1FD7A95DCDCD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20CABA-4C95-9018-3C7D-1FD7A95D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4366E-9186-4A2B-F993-CA3CA79D07D6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4366E-9186-4A2B-F993-CA3CA79D0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95140-43BB-F780-DD2C-43449E97B48D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F95140-43BB-F780-DD2C-43449E97B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DFF669-4F95-D06D-0021-315A095390B1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DFF669-4F95-D06D-0021-315A09539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826458-B26F-A1EB-BF50-822BEBADBAD4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826458-B26F-A1EB-BF50-822BEBADB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EA308E-A168-D3CF-C7C8-898CFC35C6EC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EA308E-A168-D3CF-C7C8-898CFC35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25791E5C-4870-8AD0-49F0-822DCA5A11C1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AA0890-9008-10F3-1D5C-3AF620B0EA34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AA0890-9008-10F3-1D5C-3AF620B0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F26DF0-C4D2-F24D-87BF-2512C1D8B132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F26DF0-C4D2-F24D-87BF-2512C1D8B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2735ECB4-0AC2-1080-ED25-0B407661D28D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25DCC5-EDEF-55D9-6508-D1346E8CEB13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25DCC5-EDEF-55D9-6508-D1346E8C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620DD5E6-D03A-C175-8827-BBA4644A6CF1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79783F-9C85-E012-14CE-700A1981CCA2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79783F-9C85-E012-14CE-700A1981C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660" t="-792" b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8F4E2B8-A1C8-067C-DC1B-95307FE12CF0}"/>
              </a:ext>
            </a:extLst>
          </p:cNvPr>
          <p:cNvSpPr txBox="1"/>
          <p:nvPr/>
        </p:nvSpPr>
        <p:spPr>
          <a:xfrm rot="18933940">
            <a:off x="31960" y="997086"/>
            <a:ext cx="17195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7B3B51-FF93-6561-045A-9C1451E965CB}"/>
                  </a:ext>
                </a:extLst>
              </p:cNvPr>
              <p:cNvSpPr txBox="1"/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7B3B51-FF93-6561-045A-9C1451E96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1E6581-DF62-745C-A525-111C28A18CEB}"/>
                  </a:ext>
                </a:extLst>
              </p:cNvPr>
              <p:cNvSpPr txBox="1"/>
              <p:nvPr/>
            </p:nvSpPr>
            <p:spPr>
              <a:xfrm rot="20437050">
                <a:off x="1748190" y="880108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1E6581-DF62-745C-A525-111C28A18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37050">
                <a:off x="1748190" y="880108"/>
                <a:ext cx="455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2687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FBB7C8-E843-D14C-C0EA-7CB039E1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7DEC-4085-7A3E-3FF4-18A61C5C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E71CC-588D-39CA-C202-5558B46B9DE1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D2BC-2C0D-43CC-8A18-8A80FBE46134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C2BA17-8710-DD79-3806-DFB6541C6553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BC0257-7BC9-C6A9-2265-BBAC29787FDA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2236DE-DE86-F467-829F-E50F0592CCFD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926FD-662B-8A3C-7876-7FB6B7971364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C49D-E7AA-3E00-38FC-F5884D71E49B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C6A93-20E4-8AC9-897E-310BA00FF190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0A7B8-684B-ADB3-417E-D40D0CD4A917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779289-8CF0-D732-331C-1AA7BE333BAF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7CA0F0-D7FE-1707-11DF-A06B24653794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7752ACB5-3094-8B57-2A23-C4F7918AEF34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15DF3-76AC-18FF-A80F-3916FD6048F8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15DF3-76AC-18FF-A80F-3916FD60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D818F096-FF6A-AC1A-F1B5-3FAB0C46CFEF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371C53-4EEF-CC80-AC81-726DE5B31B51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371C53-4EEF-CC80-AC81-726DE5B3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5870639-A972-7ECC-927A-642DF003F451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327FB4-A92D-4D67-5874-A36AB98BEF75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5132FE-2E0E-4726-2246-DB2382A060CB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D6DED5-A09D-DF25-25B2-352EA88B7358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8FB46B-95E5-386F-B757-FB2FA5C02895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8FB46B-95E5-386F-B757-FB2FA5C02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2E2CD-DF96-430D-C6BB-6E801512F2C0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2E2CD-DF96-430D-C6BB-6E801512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B0B935-059D-2A6A-7439-325E7C1CB7A6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B0B935-059D-2A6A-7439-325E7C1CB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F1910A-AFEE-1EEE-2653-8D8CA3A18A17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F1910A-AFEE-1EEE-2653-8D8CA3A18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73C510-B126-02A2-35B5-4EC21CE44143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73C510-B126-02A2-35B5-4EC21CE44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42948D-DB22-9FE0-7B99-F3D713261B5F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42948D-DB22-9FE0-7B99-F3D71326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8A59117F-2F43-A56C-4FC2-5A7D01032287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A77186-9CE9-64DE-1793-5EA4234DB71B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A77186-9CE9-64DE-1793-5EA4234DB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92B9D6-1BED-A945-7711-87862888EC74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92B9D6-1BED-A945-7711-87862888E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CC3BA62C-7C5D-7570-4532-45445C4EA402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EF48D6-BA36-830D-DA28-25C0C2097154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EF48D6-BA36-830D-DA28-25C0C209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13E92BB3-7B9D-FB51-CF4A-055C87E17A9C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542B12-F65F-73A9-C849-B41D9BCF56A2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542B12-F65F-73A9-C849-B41D9BCF5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08A019C-F280-332D-0F6B-8F3ABF5FDAE5}"/>
              </a:ext>
            </a:extLst>
          </p:cNvPr>
          <p:cNvSpPr txBox="1"/>
          <p:nvPr/>
        </p:nvSpPr>
        <p:spPr>
          <a:xfrm rot="18933940">
            <a:off x="31960" y="997086"/>
            <a:ext cx="17195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9CFF66-F9DD-F14B-5774-E4FDB4DB13D4}"/>
                  </a:ext>
                </a:extLst>
              </p:cNvPr>
              <p:cNvSpPr txBox="1"/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9CFF66-F9DD-F14B-5774-E4FDB4DB1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3AC15B-AD67-C975-6F1F-815379FA1145}"/>
                  </a:ext>
                </a:extLst>
              </p:cNvPr>
              <p:cNvSpPr txBox="1"/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3AC15B-AD67-C975-6F1F-815379FA1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5863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49757A-BD65-1D4B-E79E-D5C90E0D7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1745-6F47-14BB-0D0F-0040B1D9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B402E5-94CD-6997-99DE-8145D04D0C2D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1FECE-AA84-874B-7AED-B3D35B87A874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A9A832-5668-099F-1641-9CFF19AC9D68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3D06C4-A8E2-913A-2FBA-3B9B6BCD863D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23316-BA8E-D9D9-F1B0-CE59418B973E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EC398-1BF9-E4A6-2F57-81368198C590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581F0-43A5-DB81-D737-D645A910BF1C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956AF-908C-4716-461F-C4A695D884E6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3E2A9-8957-2384-EC7B-D53714F9C230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B01591-233D-469E-B07A-40CFCB73E625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BBDD89-087D-A4DF-7430-56CD7E061485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40C4D614-38DA-0299-D9E2-7A12EBACD943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9B5E6-8C22-D6B0-7DFE-4A46C06DEA2F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9B5E6-8C22-D6B0-7DFE-4A46C06DE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2DF7DC8C-7B35-F8DE-89B9-A97229C8F4A2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D9E798-E9F8-1C9C-233A-ACDF4F551F6B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D9E798-E9F8-1C9C-233A-ACDF4F55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4265214-E9AC-117D-D714-2176B8B9579B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6B4BC4-686E-7177-B4DB-DD1E41A13C80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36A80D-E03E-A841-6216-B8EB86928F3C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0D7EB4-F521-8798-167E-3FD707DD1CBE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9004D3-3488-4731-4D3A-BECD4F8DDF4D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9004D3-3488-4731-4D3A-BECD4F8D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0EC4CF-866F-B4C6-83B8-6CC8A16BF4E5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0EC4CF-866F-B4C6-83B8-6CC8A16B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C9053C-8193-33F0-992D-3AD3B950E155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C9053C-8193-33F0-992D-3AD3B950E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71481F-41ED-377E-700F-BDADA523F56B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71481F-41ED-377E-700F-BDADA523F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A78A4F-E703-AA5A-BE2C-3007E8E38280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A78A4F-E703-AA5A-BE2C-3007E8E38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E7584F-51CD-B120-CC4E-8D9F11854695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E7584F-51CD-B120-CC4E-8D9F11854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90A0F198-8D3D-FBAD-0B68-C491485C7758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3D9F43-5EEB-0331-3F16-6AC7AF15F7C9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3D9F43-5EEB-0331-3F16-6AC7AF15F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69DD3C-A2F0-76CF-7C6F-7EC7AFF72AA7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69DD3C-A2F0-76CF-7C6F-7EC7AFF7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C8954BB7-0DE8-2BDC-7D0E-FDF989449008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432E5B-01C7-5CC0-CDD5-55ADD4DDFFDF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432E5B-01C7-5CC0-CDD5-55ADD4DDF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026EEA81-15DA-80F2-2EAB-E36C750F479D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251FD7-0639-06F1-A633-6B8F049B1A1C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251FD7-0639-06F1-A633-6B8F049B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9B196A1-904E-F322-B16A-D6108A5F4E78}"/>
              </a:ext>
            </a:extLst>
          </p:cNvPr>
          <p:cNvSpPr txBox="1"/>
          <p:nvPr/>
        </p:nvSpPr>
        <p:spPr>
          <a:xfrm rot="18933940">
            <a:off x="31960" y="997086"/>
            <a:ext cx="17195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BEA3B5-7BD9-8507-07DB-7DB2D8DD60EA}"/>
                  </a:ext>
                </a:extLst>
              </p:cNvPr>
              <p:cNvSpPr txBox="1"/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BEA3B5-7BD9-8507-07DB-7DB2D8DD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6A8E2A-DA8A-DBE7-4917-672A989C74AD}"/>
                  </a:ext>
                </a:extLst>
              </p:cNvPr>
              <p:cNvSpPr txBox="1"/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6A8E2A-DA8A-DBE7-4917-672A989C7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067674-DE52-69AA-2D62-A55DCEAA61E2}"/>
                  </a:ext>
                </a:extLst>
              </p:cNvPr>
              <p:cNvSpPr txBox="1"/>
              <p:nvPr/>
            </p:nvSpPr>
            <p:spPr>
              <a:xfrm rot="20859202">
                <a:off x="966877" y="3260550"/>
                <a:ext cx="41243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067674-DE52-69AA-2D62-A55DCEAA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966877" y="3260550"/>
                <a:ext cx="4124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5241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1016B8-6C0F-4921-8283-17F313D1A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69E6-97CE-B338-036F-C44543A0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E6BAB-B331-CB41-509A-C15DFBD0F935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F5B47-4D4C-7687-B83F-03D61F548115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44348C-8694-FE40-6479-9455E8E4C0EC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364C45-7FDE-6AB6-4CFD-44A8A179E090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04424-86B0-DC6D-0F30-592C10A4843F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F9C0D-9869-04EA-E929-3BB5A941F0D3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B293A-D59D-3A29-DC9B-252A727E7BA6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707E6-1C1A-EE6D-F246-D8E86ADFC761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9B31B-E5F7-FC55-33A3-A73AA40FF30A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84186-CAE1-77E1-F7D9-DFBDB0C2A868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55162-7026-9B5B-67CE-E5B14CB891B4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A6BAFC1-AD1A-475F-B008-3EAFC6D36D93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09B9E-8F79-488F-6E6E-CAD24059500A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09B9E-8F79-488F-6E6E-CAD24059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D61981DD-5F02-8971-20AE-0D28DCF904F3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F7CDA3-2F00-01B1-9623-E8CDC13F71D5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F7CDA3-2F00-01B1-9623-E8CDC13F7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92AAA-7C65-0ACB-2805-CFBADAF1309F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2EDC9A-2FAE-62CD-4334-CE69E81E8485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AB07D8-70A5-20D4-BB4B-6012C9652068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8A116C7-9DE0-20FF-33B8-F056C885E004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BF40AE-B040-E66B-48F2-EB43B3479051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BF40AE-B040-E66B-48F2-EB43B347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31FAA2-2F15-CB9D-D48F-64B37EE1A8ED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31FAA2-2F15-CB9D-D48F-64B37EE1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6842BE-B5E7-D9B5-E895-70D7AD383B72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6842BE-B5E7-D9B5-E895-70D7AD383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0BEA27-F776-A859-E9CE-AC55C0725E52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0BEA27-F776-A859-E9CE-AC55C072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E8A152-08B7-F381-B9AA-3402CB855412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E8A152-08B7-F381-B9AA-3402CB85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6E2745-76FC-729D-142C-BAA7BFAEC309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6E2745-76FC-729D-142C-BAA7BFAEC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151674E5-B706-08E2-4157-6F128AF59A5E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9887D8-0018-3A5A-EA67-4F9409B815EE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9887D8-0018-3A5A-EA67-4F9409B81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B7976F-F3F7-F270-8275-DE50117C08F5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B7976F-F3F7-F270-8275-DE50117C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F715F265-45EE-F360-06B1-2E4CF73A0A3D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76FE00-B98E-7501-C166-061DF96D8E83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76FE00-B98E-7501-C166-061DF96D8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7F58D637-EBEC-D4FF-BB38-465562A63449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EF95F4-DBE3-87FF-D14F-54171EB36BD5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EF95F4-DBE3-87FF-D14F-54171EB36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9037A9E-D8EA-88E7-DA8F-B47FF07BD93D}"/>
              </a:ext>
            </a:extLst>
          </p:cNvPr>
          <p:cNvSpPr txBox="1"/>
          <p:nvPr/>
        </p:nvSpPr>
        <p:spPr>
          <a:xfrm rot="18933940">
            <a:off x="31960" y="997086"/>
            <a:ext cx="17195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D6D222-3452-F190-FFDF-C093A3663F28}"/>
                  </a:ext>
                </a:extLst>
              </p:cNvPr>
              <p:cNvSpPr txBox="1"/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D6D222-3452-F190-FFDF-C093A3663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BA424B-30B5-AB56-40ED-9D2160F3F5BA}"/>
                  </a:ext>
                </a:extLst>
              </p:cNvPr>
              <p:cNvSpPr txBox="1"/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BA424B-30B5-AB56-40ED-9D2160F3F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196653-D167-D4D8-C40E-A51B5CB26A15}"/>
                  </a:ext>
                </a:extLst>
              </p:cNvPr>
              <p:cNvSpPr txBox="1"/>
              <p:nvPr/>
            </p:nvSpPr>
            <p:spPr>
              <a:xfrm rot="20859202">
                <a:off x="958204" y="3258242"/>
                <a:ext cx="41243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196653-D167-D4D8-C40E-A51B5CB26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958204" y="3258242"/>
                <a:ext cx="4124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0028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F0887-6045-F7C5-7836-D17A6F30B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A5B8-1626-0D5F-F447-F5C13CCD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100BA-4219-A196-FD56-E17B0CD1D80E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21AF0-C56F-93B0-EA25-C6F02B2424F0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2EE011-5DBE-37AA-A04C-73BF2AEF47B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54ED65-BF92-BE53-51D9-9BAA1D7A9174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A6AB2-FE4F-40B1-3ADA-B6C794D0B954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87AB6-9D89-E3E1-3721-6E1A857B75BC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AD430-EBDB-1935-752D-9F13512D1924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43FFC-710E-4CE5-D720-B251359214F8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D58DC9-D2B4-B182-4D8B-BA8C561295C3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11A25C-C5CE-CD54-D017-D9DFDE6574B2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44CE3A-9C8E-97FB-2F2B-44BAA21EA87F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3F8D3F41-0742-EDF4-DAB1-BCC9FEAC7AD6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927FE-A018-2606-0070-62F4732E5E10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927FE-A018-2606-0070-62F4732E5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CBECFF13-8022-8F1A-6C23-3FA865C231EC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1DEF84-5BC8-325D-A937-7B6F55900174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1DEF84-5BC8-325D-A937-7B6F55900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89DFC94-F0F4-7313-ED76-42F7228A1294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95C51F-FD90-64E6-838C-1B3BBB30ECAE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640B55-5CCC-EF17-B8A3-C87A2325036F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4580539-D643-95ED-E8A2-F6C8EC1FCFE4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F544E-8B05-45CC-A3DD-246523A771BF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F544E-8B05-45CC-A3DD-246523A77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8303F6-672F-3430-E4CF-71C01DD15065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8303F6-672F-3430-E4CF-71C01DD15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C62B4-0625-322A-4E1D-ACA4EC793CA1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C62B4-0625-322A-4E1D-ACA4EC793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8CE0FB-04B6-2077-C9C5-CCDE772C68BB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8CE0FB-04B6-2077-C9C5-CCDE772C6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B649DA-03C2-3A49-D177-2C0ED8DE05DB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B649DA-03C2-3A49-D177-2C0ED8DE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4E277E-0726-ECE4-E4FC-986546460624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4E277E-0726-ECE4-E4FC-986546460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80135652-4E15-246A-25C7-2807F3746E64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2257BE-CA60-8F06-1D91-523EC5705E4A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2257BE-CA60-8F06-1D91-523EC5705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E6307-8A1C-872B-B1C8-EB8A70335321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E6307-8A1C-872B-B1C8-EB8A7033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8E06FE42-B174-30A7-25E0-EB31FEA80514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B5FD64-7B4C-9D3D-5B7C-AC8CE9D55D39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B5FD64-7B4C-9D3D-5B7C-AC8CE9D55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C579CC7E-B975-93A1-5108-8DE267FE9EF0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4F69BD-B23E-8B15-9B34-1C16021116F5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4F69BD-B23E-8B15-9B34-1C1602111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E3BA4E9-A9B3-BED7-F256-F10948EE4834}"/>
              </a:ext>
            </a:extLst>
          </p:cNvPr>
          <p:cNvSpPr txBox="1"/>
          <p:nvPr/>
        </p:nvSpPr>
        <p:spPr>
          <a:xfrm rot="18933940">
            <a:off x="31960" y="997086"/>
            <a:ext cx="17195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E63D89-CBB7-7D7A-B5D0-0E80F0583AAD}"/>
                  </a:ext>
                </a:extLst>
              </p:cNvPr>
              <p:cNvSpPr txBox="1"/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E63D89-CBB7-7D7A-B5D0-0E80F0583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4C8594-CFE6-AB04-5270-085F41589AC0}"/>
                  </a:ext>
                </a:extLst>
              </p:cNvPr>
              <p:cNvSpPr txBox="1"/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4C8594-CFE6-AB04-5270-085F41589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5D93E2-D2EF-82C1-EE84-83C282576EFA}"/>
                  </a:ext>
                </a:extLst>
              </p:cNvPr>
              <p:cNvSpPr txBox="1"/>
              <p:nvPr/>
            </p:nvSpPr>
            <p:spPr>
              <a:xfrm rot="20859202">
                <a:off x="984871" y="3269492"/>
                <a:ext cx="41243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C5D93E2-D2EF-82C1-EE84-83C28257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984871" y="3269492"/>
                <a:ext cx="4124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7CA59D-D395-0CC3-274A-2A9438AE1EDC}"/>
                  </a:ext>
                </a:extLst>
              </p:cNvPr>
              <p:cNvSpPr txBox="1"/>
              <p:nvPr/>
            </p:nvSpPr>
            <p:spPr>
              <a:xfrm rot="20859202">
                <a:off x="1534372" y="1626789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7CA59D-D395-0CC3-274A-2A9438AE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534372" y="1626789"/>
                <a:ext cx="50868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892E377-8E8F-28E3-4F2D-9B0B71F11E24}"/>
                  </a:ext>
                </a:extLst>
              </p:cNvPr>
              <p:cNvSpPr txBox="1"/>
              <p:nvPr/>
            </p:nvSpPr>
            <p:spPr>
              <a:xfrm rot="20859202">
                <a:off x="2856999" y="1610982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892E377-8E8F-28E3-4F2D-9B0B71F11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2856999" y="1610982"/>
                <a:ext cx="5086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2944F8-9FEB-90F9-9DBD-4AA544A12A2E}"/>
                  </a:ext>
                </a:extLst>
              </p:cNvPr>
              <p:cNvSpPr txBox="1"/>
              <p:nvPr/>
            </p:nvSpPr>
            <p:spPr>
              <a:xfrm rot="20859202">
                <a:off x="4580055" y="1513573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2944F8-9FEB-90F9-9DBD-4AA544A12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4580055" y="1513573"/>
                <a:ext cx="50868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8622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01481-3405-0573-556D-86B61132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CE13-D374-C731-67E6-31572168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66CA2B-1E69-B168-BE7C-E7319FC3CFBB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3A7E8-032C-42F4-1E38-69AD0B0D84B0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99E620-9F4F-1C7C-070A-6666B1201953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F21EC6-367B-14D8-E7A6-10B0C44D7AD7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9C3E2-9D90-3AEB-5473-138B2BEA33F5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5B469-F4C2-8E12-AAE2-325D36E60919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AA6E80-67BC-6519-F2C0-3D07627FBD97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81883-9D08-57F3-8B73-1A3FE9BE1D5D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4D4AA-2825-E49A-FD3B-7E633143D591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BE118A-165E-DB19-8F32-2EBD57314B23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94CAA5-E29C-FBB5-C4E1-C05C68E83BE2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63DFE7E-A8C6-E6BF-F975-7CF3BCB7CBC2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13A9C9-E7FC-BD9F-69BF-A8AFED65934D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13A9C9-E7FC-BD9F-69BF-A8AFED659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CBF132C4-5475-E1EF-B529-7C3114A1B146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075F0B-5276-A517-AB8F-B12D3BFA97AB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075F0B-5276-A517-AB8F-B12D3BFA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8E8411D-E639-5228-913B-F4BFF05D7444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E04CF7-AFBC-0B76-005F-04EDDA7374C6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667D29-DBDE-7EAA-8E89-3E6FCB51F4A3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1C5F025-8549-3336-F977-8BEF59FE4936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A0119D-F31E-667C-C7F4-D13830E1E5D3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A0119D-F31E-667C-C7F4-D13830E1E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3EFEB1-E9CE-FC18-089B-0F5D874F14F1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3EFEB1-E9CE-FC18-089B-0F5D874F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4C6BF2-7AE9-D4F1-ED28-99EC8E4074FA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4C6BF2-7AE9-D4F1-ED28-99EC8E40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64521C-1210-4C34-9E32-42D860F6D67A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64521C-1210-4C34-9E32-42D860F6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84FDC2-3BA6-B548-5FF9-8518E03F7671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84FDC2-3BA6-B548-5FF9-8518E03F7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FE621F-B51B-A0B9-1E38-93DD2A43D1EE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FE621F-B51B-A0B9-1E38-93DD2A43D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B90531EC-4312-854D-34D8-EA5CE9958225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26E6E9-9B73-63C9-F589-F19A101A60A1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26E6E9-9B73-63C9-F589-F19A101A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EF294F-BF9A-B9B8-D5B8-E3C45E090F25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EF294F-BF9A-B9B8-D5B8-E3C45E090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07BC96BB-7015-1C87-6ABB-285C2FEC61C5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50F7B9-A85D-2886-426A-3BD7FEB10EEC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50F7B9-A85D-2886-426A-3BD7FEB10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A0900606-F190-C1CB-CD51-18C524A431C8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004AFD-C7BC-575A-96E7-1799725A89F7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004AFD-C7BC-575A-96E7-1799725A8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5D7F4DA-9CA7-A8EC-5725-B7E0BCEF7AA9}"/>
              </a:ext>
            </a:extLst>
          </p:cNvPr>
          <p:cNvSpPr txBox="1"/>
          <p:nvPr/>
        </p:nvSpPr>
        <p:spPr>
          <a:xfrm rot="18933940">
            <a:off x="31960" y="997086"/>
            <a:ext cx="17195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A18869-68B2-AD09-6DD4-FAC62B45945E}"/>
                  </a:ext>
                </a:extLst>
              </p:cNvPr>
              <p:cNvSpPr txBox="1"/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A18869-68B2-AD09-6DD4-FAC62B459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A7A2E0-4D63-CBD9-1CC5-C383F187A286}"/>
                  </a:ext>
                </a:extLst>
              </p:cNvPr>
              <p:cNvSpPr txBox="1"/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A7A2E0-4D63-CBD9-1CC5-C383F187A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3F015D-A1B9-A509-8FDA-205E5779232A}"/>
                  </a:ext>
                </a:extLst>
              </p:cNvPr>
              <p:cNvSpPr txBox="1"/>
              <p:nvPr/>
            </p:nvSpPr>
            <p:spPr>
              <a:xfrm rot="20859202">
                <a:off x="966877" y="3266186"/>
                <a:ext cx="41243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3F015D-A1B9-A509-8FDA-205E5779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966877" y="3266186"/>
                <a:ext cx="4124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660E4C-C87C-6265-2D75-EEF962E831CE}"/>
                  </a:ext>
                </a:extLst>
              </p:cNvPr>
              <p:cNvSpPr txBox="1"/>
              <p:nvPr/>
            </p:nvSpPr>
            <p:spPr>
              <a:xfrm rot="20859202">
                <a:off x="1534372" y="1626789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660E4C-C87C-6265-2D75-EEF962E83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534372" y="1626789"/>
                <a:ext cx="50868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13E291-5BDE-A162-4F2A-2B39C908372D}"/>
                  </a:ext>
                </a:extLst>
              </p:cNvPr>
              <p:cNvSpPr txBox="1"/>
              <p:nvPr/>
            </p:nvSpPr>
            <p:spPr>
              <a:xfrm rot="20859202">
                <a:off x="2856999" y="1610982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13E291-5BDE-A162-4F2A-2B39C9083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2856999" y="1610982"/>
                <a:ext cx="5086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0EC718-8A8B-D5F4-56EC-32E3ADF13EED}"/>
                  </a:ext>
                </a:extLst>
              </p:cNvPr>
              <p:cNvSpPr txBox="1"/>
              <p:nvPr/>
            </p:nvSpPr>
            <p:spPr>
              <a:xfrm rot="20859202">
                <a:off x="4580055" y="1513573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0EC718-8A8B-D5F4-56EC-32E3ADF1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4580055" y="1513573"/>
                <a:ext cx="50868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2548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6AA74-8659-AD36-739D-5AD6463E2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CDC3-C3D2-A376-A222-A56A72FA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34F5CA-2414-1C88-A7C1-7D7B4FDA841F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567B5-E11C-C842-8ABB-80155C265614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33D18-3ACC-35D8-3FBA-CE5C2DF938EA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5A01FC-720D-5FB5-D32E-56F3DFF723E1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CEB53-3B64-F446-CB56-93D5FCC81CD9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0857A-F231-C5D3-E4BA-AC1A38FD7D7B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7FBB3-37F8-27E8-3C9B-EB7AA4BB013A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38C15-F76D-3109-A936-B610FD2E943A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174C83-56C6-55BC-E5BB-824A7FFBEB99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69D54A-A04F-FB2F-B616-BB7D91E08E7A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6019F7-9ED3-FB40-F728-10E255A938EE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41E4A609-5835-18B9-7698-99287F51DE6C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CDF8F-37EE-5562-B296-33EFAEBB87E5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CDF8F-37EE-5562-B296-33EFAEBB8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156A0F76-CF39-006B-BD2A-30ED9CABB65B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369369-87CD-9C97-945C-921589D96D86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369369-87CD-9C97-945C-921589D96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00C2B1A-53B6-7394-4AA6-0A3149749F8E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50BCB-CB4C-AC9E-7EB9-E16E79ADCB79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23B737-2C6B-0F2F-9B3B-49CBC785FC02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12EB919-47A0-588E-1EBD-D36DD0857237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B08E17-6362-D29E-7FAA-A66F3A167EC5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B08E17-6362-D29E-7FAA-A66F3A167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198D6-878D-38AA-C489-6A06EC9EF486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198D6-878D-38AA-C489-6A06EC9EF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7AE3A-F10D-4A23-B896-FFAB27A416C7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7AE3A-F10D-4A23-B896-FFAB27A41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55980-A9A7-FE25-47E1-0F372D7DD39E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55980-A9A7-FE25-47E1-0F372D7D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0C56A5-7F78-231D-01CF-996E78672887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0C56A5-7F78-231D-01CF-996E7867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147E83-BA0F-F448-B7B5-AE72AB04C29D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147E83-BA0F-F448-B7B5-AE72AB04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3DA9D121-F7FB-A46A-2FE0-A106D33B0752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D2567-BEAD-6703-CB55-E035D6B31524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D2567-BEAD-6703-CB55-E035D6B3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E6A5D4-955D-2EE8-24BE-82ED479A91CE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E6A5D4-955D-2EE8-24BE-82ED479A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CF3883F8-42B1-E789-DDA6-A8C8B57F4DC5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A79B22-CAD5-0969-66B4-67297D88A4E0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A79B22-CAD5-0969-66B4-67297D88A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C9A1F791-F912-50F7-C027-3575289B4A76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C63AB9-E658-3542-7EB5-A282D8F88562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C63AB9-E658-3542-7EB5-A282D8F8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524E3D0-CFF2-6D0F-4040-1B4446A6CD26}"/>
              </a:ext>
            </a:extLst>
          </p:cNvPr>
          <p:cNvSpPr txBox="1"/>
          <p:nvPr/>
        </p:nvSpPr>
        <p:spPr>
          <a:xfrm rot="18933940">
            <a:off x="31960" y="997086"/>
            <a:ext cx="17195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C5BC9F-478D-5FAD-8A42-C3234A4BEAC2}"/>
                  </a:ext>
                </a:extLst>
              </p:cNvPr>
              <p:cNvSpPr txBox="1"/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C5BC9F-478D-5FAD-8A42-C3234A4BE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75D29A-315B-10A4-7982-7490E0142524}"/>
                  </a:ext>
                </a:extLst>
              </p:cNvPr>
              <p:cNvSpPr txBox="1"/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75D29A-315B-10A4-7982-7490E014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38D0-FAB7-DFA4-FFCD-A42120E8D1E9}"/>
                  </a:ext>
                </a:extLst>
              </p:cNvPr>
              <p:cNvSpPr txBox="1"/>
              <p:nvPr/>
            </p:nvSpPr>
            <p:spPr>
              <a:xfrm rot="20859202">
                <a:off x="966877" y="3266186"/>
                <a:ext cx="41243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38D0-FAB7-DFA4-FFCD-A42120E8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966877" y="3266186"/>
                <a:ext cx="4124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232A38-973B-D2DB-8468-5345F10A9259}"/>
                  </a:ext>
                </a:extLst>
              </p:cNvPr>
              <p:cNvSpPr txBox="1"/>
              <p:nvPr/>
            </p:nvSpPr>
            <p:spPr>
              <a:xfrm rot="20859202">
                <a:off x="1534372" y="1626789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232A38-973B-D2DB-8468-5345F10A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534372" y="1626789"/>
                <a:ext cx="50868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54E560-3597-CDB5-8B3E-7AFEBA0DC83E}"/>
                  </a:ext>
                </a:extLst>
              </p:cNvPr>
              <p:cNvSpPr txBox="1"/>
              <p:nvPr/>
            </p:nvSpPr>
            <p:spPr>
              <a:xfrm rot="20859202">
                <a:off x="2856999" y="1610982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54E560-3597-CDB5-8B3E-7AFEBA0D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2856999" y="1610982"/>
                <a:ext cx="5086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01AA56-1755-7351-F374-DC2020EC21FA}"/>
                  </a:ext>
                </a:extLst>
              </p:cNvPr>
              <p:cNvSpPr txBox="1"/>
              <p:nvPr/>
            </p:nvSpPr>
            <p:spPr>
              <a:xfrm rot="20859202">
                <a:off x="4580055" y="1513573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01AA56-1755-7351-F374-DC2020EC2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4580055" y="1513573"/>
                <a:ext cx="50868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5378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A1A43-8F00-5E85-C36F-B355CD452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D111-7CEC-432A-7100-B5AA29FB6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A1E543-8704-D82A-0CC4-189A9CEA1050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84772-BC71-A229-55DC-02E289C09BBC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2F3B63-57DC-229E-83B2-580CADD2A13E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D8A6C8-8B2C-AFAF-19EC-6F8D94ECAD17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16941-B7AE-7221-9600-ADC6669A5B6A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3075E-D9CF-B932-4E43-B72E188F7F2B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8258BA-EDF9-545D-A83E-78F60F795888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FAD8D-602E-EB8E-4D83-FCDAA8A34B72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234082-D1FE-602E-FA7A-90E9EBFC1841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34E8AD-98B8-A22D-D3EC-5D1F9214CEC9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6BF4A5-6231-767D-325D-CB19322CD862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B7041A47-C00E-B2FC-F4C5-FFD7E8E721D6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C344B-88E4-5DF2-A060-6B37F0A32B2B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C344B-88E4-5DF2-A060-6B37F0A3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3142B399-718C-90F0-2512-49EA66017FBE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73AE85-F03F-8F62-4578-ED928F4FE456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73AE85-F03F-8F62-4578-ED928F4FE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B6D5347D-A16C-06F2-7AE3-03A71E2151A2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17BD4B-1D2E-D973-FF12-BB63C6E22DA6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AFA961-878F-5AE0-C809-2C0D20343DD3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9DD6097-1855-DCEF-D88B-2A985DAC93ED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02F76-CB37-9C8B-06AF-6701519AB143}"/>
                  </a:ext>
                </a:extLst>
              </p:cNvPr>
              <p:cNvSpPr txBox="1"/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02F76-CB37-9C8B-06AF-6701519A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62776" y="2717486"/>
                <a:ext cx="21336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2A1175-6940-5F30-6612-4C029D5710B2}"/>
                  </a:ext>
                </a:extLst>
              </p:cNvPr>
              <p:cNvSpPr txBox="1"/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2A1175-6940-5F30-6612-4C029D571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287986" y="2744853"/>
                <a:ext cx="21336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B541A4-B7B7-B98E-F892-DD737372A83B}"/>
                  </a:ext>
                </a:extLst>
              </p:cNvPr>
              <p:cNvSpPr txBox="1"/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B541A4-B7B7-B98E-F892-DD737372A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297050" y="2767217"/>
                <a:ext cx="21336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981CF1-175C-1D2B-D155-B684DB0662B0}"/>
                  </a:ext>
                </a:extLst>
              </p:cNvPr>
              <p:cNvSpPr txBox="1"/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981CF1-175C-1D2B-D155-B684DB066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4320056" y="4231093"/>
                <a:ext cx="21336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EF21DF-B008-7565-82B9-C9C265F5426D}"/>
                  </a:ext>
                </a:extLst>
              </p:cNvPr>
              <p:cNvSpPr txBox="1"/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EF21DF-B008-7565-82B9-C9C265F54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2722291" y="4231092"/>
                <a:ext cx="21336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60C858-3A0E-4F6B-EAB4-4FAE73A7E6F1}"/>
                  </a:ext>
                </a:extLst>
              </p:cNvPr>
              <p:cNvSpPr txBox="1"/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60C858-3A0E-4F6B-EAB4-4FAE73A7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830">
                <a:off x="1124526" y="4231091"/>
                <a:ext cx="21336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001F2AE1-1EFE-E13A-734E-89FF34250587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11C7D4-6DEA-638F-1A9C-C37A5E8E5B6E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11C7D4-6DEA-638F-1A9C-C37A5E8E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06EF29-8811-3181-70EA-8AA6552FC8E3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06EF29-8811-3181-70EA-8AA6552FC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32783E69-3F19-948A-1C86-FCF1EE2526C9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0472DF-F2A2-5926-1A2E-EAED390C7BF3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0472DF-F2A2-5926-1A2E-EAED390C7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D4698BC3-909C-346D-5C6D-347C3E33B1B9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B60812-6B73-CF7D-7A8A-FE3A08FB5F56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B60812-6B73-CF7D-7A8A-FE3A08FB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13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6D34977-6DD9-2653-597B-0617A08A5597}"/>
              </a:ext>
            </a:extLst>
          </p:cNvPr>
          <p:cNvSpPr txBox="1"/>
          <p:nvPr/>
        </p:nvSpPr>
        <p:spPr>
          <a:xfrm rot="18933940">
            <a:off x="31960" y="997086"/>
            <a:ext cx="17195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8C32ED-515A-F3E5-F35C-B2C034324EDC}"/>
                  </a:ext>
                </a:extLst>
              </p:cNvPr>
              <p:cNvSpPr txBox="1"/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8C32ED-515A-F3E5-F35C-B2C034324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37050">
                <a:off x="67350" y="2386901"/>
                <a:ext cx="455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76140A-8CE7-0C4F-7CB0-4630059CD2BC}"/>
                  </a:ext>
                </a:extLst>
              </p:cNvPr>
              <p:cNvSpPr txBox="1"/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76140A-8CE7-0C4F-7CB0-4630059C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486383" y="971817"/>
                <a:ext cx="455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8AA496-7532-0EF4-6440-CAFFFE1659B1}"/>
                  </a:ext>
                </a:extLst>
              </p:cNvPr>
              <p:cNvSpPr txBox="1"/>
              <p:nvPr/>
            </p:nvSpPr>
            <p:spPr>
              <a:xfrm rot="20859202">
                <a:off x="966877" y="3266186"/>
                <a:ext cx="41243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8AA496-7532-0EF4-6440-CAFFFE16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966877" y="3266186"/>
                <a:ext cx="4124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4E6CAF-8AB6-70CD-6AC7-3781EFCE29C7}"/>
                  </a:ext>
                </a:extLst>
              </p:cNvPr>
              <p:cNvSpPr txBox="1"/>
              <p:nvPr/>
            </p:nvSpPr>
            <p:spPr>
              <a:xfrm rot="20859202">
                <a:off x="1534372" y="1626789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4E6CAF-8AB6-70CD-6AC7-3781EFCE2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1534372" y="1626789"/>
                <a:ext cx="50868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2AF986-3E63-9D7D-1DFC-43B13516292C}"/>
                  </a:ext>
                </a:extLst>
              </p:cNvPr>
              <p:cNvSpPr txBox="1"/>
              <p:nvPr/>
            </p:nvSpPr>
            <p:spPr>
              <a:xfrm rot="20859202">
                <a:off x="2856999" y="1610982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2AF986-3E63-9D7D-1DFC-43B13516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2856999" y="1610982"/>
                <a:ext cx="5086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DBE2DF-18D6-D83C-5F0A-93F2114612B1}"/>
                  </a:ext>
                </a:extLst>
              </p:cNvPr>
              <p:cNvSpPr txBox="1"/>
              <p:nvPr/>
            </p:nvSpPr>
            <p:spPr>
              <a:xfrm rot="20859202">
                <a:off x="4580055" y="1513573"/>
                <a:ext cx="508685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DBE2DF-18D6-D83C-5F0A-93F2114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9202">
                <a:off x="4580055" y="1513573"/>
                <a:ext cx="50868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681911-9AE4-1118-0625-8559DD41D40B}"/>
                  </a:ext>
                </a:extLst>
              </p:cNvPr>
              <p:cNvSpPr txBox="1"/>
              <p:nvPr/>
            </p:nvSpPr>
            <p:spPr>
              <a:xfrm rot="20389241">
                <a:off x="-74349" y="4587009"/>
                <a:ext cx="8576183" cy="33855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681911-9AE4-1118-0625-8559DD41D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89241">
                <a:off x="-74349" y="4587009"/>
                <a:ext cx="85761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23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89FFC-7E7D-F34C-3A78-9AC8E8CFD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B0D1923-FF46-3B31-9770-FE56CFE89592}"/>
              </a:ext>
            </a:extLst>
          </p:cNvPr>
          <p:cNvGrpSpPr/>
          <p:nvPr/>
        </p:nvGrpSpPr>
        <p:grpSpPr>
          <a:xfrm>
            <a:off x="194281" y="70499"/>
            <a:ext cx="5439048" cy="5236607"/>
            <a:chOff x="194280" y="70499"/>
            <a:chExt cx="6030167" cy="58057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1913408-7155-6BF7-73D2-976D19FE146E}"/>
                </a:ext>
              </a:extLst>
            </p:cNvPr>
            <p:cNvGrpSpPr/>
            <p:nvPr/>
          </p:nvGrpSpPr>
          <p:grpSpPr>
            <a:xfrm>
              <a:off x="194280" y="70499"/>
              <a:ext cx="6030167" cy="3477111"/>
              <a:chOff x="194280" y="70499"/>
              <a:chExt cx="6030167" cy="347711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ADD1511-07FA-7055-A19C-57CED55AE0BF}"/>
                  </a:ext>
                </a:extLst>
              </p:cNvPr>
              <p:cNvGrpSpPr/>
              <p:nvPr/>
            </p:nvGrpSpPr>
            <p:grpSpPr>
              <a:xfrm>
                <a:off x="194280" y="70499"/>
                <a:ext cx="6030167" cy="3477111"/>
                <a:chOff x="194280" y="70499"/>
                <a:chExt cx="6030167" cy="347711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56826A55-55BA-72B5-2E99-2635A4476D92}"/>
                    </a:ext>
                  </a:extLst>
                </p:cNvPr>
                <p:cNvGrpSpPr/>
                <p:nvPr/>
              </p:nvGrpSpPr>
              <p:grpSpPr>
                <a:xfrm>
                  <a:off x="194280" y="70499"/>
                  <a:ext cx="6030167" cy="1952898"/>
                  <a:chOff x="194280" y="70499"/>
                  <a:chExt cx="6030167" cy="1952898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C9D04E26-66FB-01B3-7652-EC02D2BEC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94280" y="70499"/>
                    <a:ext cx="6030167" cy="1409897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D0EDF0D5-1F98-CBE9-1DC1-0597242A36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3245" y="1480396"/>
                    <a:ext cx="5992061" cy="5430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F382C88-B2DA-9441-2D25-D92822D93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4650"/>
                <a:stretch/>
              </p:blipFill>
              <p:spPr>
                <a:xfrm>
                  <a:off x="231824" y="2094271"/>
                  <a:ext cx="5963482" cy="1453339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FAD07BE-7E42-B876-A178-0D5FA9DC7D19}"/>
                    </a:ext>
                  </a:extLst>
                </p:cNvPr>
                <p:cNvSpPr/>
                <p:nvPr/>
              </p:nvSpPr>
              <p:spPr>
                <a:xfrm>
                  <a:off x="231824" y="2023397"/>
                  <a:ext cx="2029595" cy="3265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33530B-B59D-57FA-67D5-02732D1452BB}"/>
                  </a:ext>
                </a:extLst>
              </p:cNvPr>
              <p:cNvSpPr/>
              <p:nvPr/>
            </p:nvSpPr>
            <p:spPr>
              <a:xfrm>
                <a:off x="2411506" y="3254188"/>
                <a:ext cx="3783800" cy="2934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28E7D9-B82B-1347-9849-68B35F2F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280" y="3618484"/>
              <a:ext cx="6030167" cy="22577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0D15C4-55D4-5E9C-712F-B1B1C8026977}"/>
                  </a:ext>
                </a:extLst>
              </p:cNvPr>
              <p:cNvSpPr txBox="1"/>
              <p:nvPr/>
            </p:nvSpPr>
            <p:spPr>
              <a:xfrm>
                <a:off x="6194612" y="269864"/>
                <a:ext cx="5769243" cy="630238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no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Summary: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Ruler picks 3 characteristics of her military forces: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: (just a number!) The benefit the military gets from the political/social status quo.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0D15C4-55D4-5E9C-712F-B1B1C802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12" y="269864"/>
                <a:ext cx="5769243" cy="6302386"/>
              </a:xfrm>
              <a:prstGeom prst="rect">
                <a:avLst/>
              </a:prstGeom>
              <a:blipFill>
                <a:blip r:embed="rId6"/>
                <a:stretch>
                  <a:fillRect l="-1367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7BA5AD1-952B-765C-ECB7-DF3F6F45A1A4}"/>
              </a:ext>
            </a:extLst>
          </p:cNvPr>
          <p:cNvSpPr/>
          <p:nvPr/>
        </p:nvSpPr>
        <p:spPr>
          <a:xfrm>
            <a:off x="194281" y="493059"/>
            <a:ext cx="5587954" cy="5022753"/>
          </a:xfrm>
          <a:prstGeom prst="rect">
            <a:avLst/>
          </a:prstGeom>
          <a:solidFill>
            <a:srgbClr val="6F6F74">
              <a:alpha val="72941"/>
            </a:srgbClr>
          </a:solidFill>
          <a:ln>
            <a:solidFill>
              <a:srgbClr val="2B2B2D">
                <a:alpha val="4509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931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3B438-1501-0414-48A7-26681C74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175-15C8-0DD3-B4A5-6372649A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FCBA1-7AEC-F376-5CB7-EDF20F337D11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C2D19-827E-4E24-3158-86838E772E6F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274F8A-6712-FBF3-9673-964E64C26AAE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46514C-6A46-C3AC-59FB-B74CA703B5EF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69BA0-9EE7-0531-F94E-DC9A507AB40E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AF501-A630-04A8-4227-8055C7B3AD1D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8BDDF-3691-656C-EDFB-831DB068C237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15E6C4-78A3-44EA-ECBC-A98FA6187553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0AE81-C670-DB5F-8796-FDABB7D47126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7FEC00-7AD0-537B-1DB7-8CF806A38B2D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1F243-C87C-8484-8FC7-94835626A2FC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FE807A6F-8D9B-4B74-4B3D-3ADE97D9CCF1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ED0E7-B041-71EB-3BF0-982AE3CD5B76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ED0E7-B041-71EB-3BF0-982AE3CD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8E391CE-DCEA-0D52-7E60-F7361F1C8C16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B70B62-AEF7-6CF4-FCBE-05BDA18BC7EC}"/>
                  </a:ext>
                </a:extLst>
              </p:cNvPr>
              <p:cNvSpPr txBox="1"/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B70B62-AEF7-6CF4-FCBE-05BDA18BC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52" y="2740245"/>
                <a:ext cx="137067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2F4BC7D-D6FE-5145-0F5E-39881C433DEF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0F73A8-35D8-89BA-F5AB-BC47E3A387CB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644E74-4540-AA8F-C09C-41D51B8B0BD5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F8A99C-C42E-1CF9-A5CA-81992C8740E5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9E8447-099B-60D3-66DA-2C1C2ED4122E}"/>
                  </a:ext>
                </a:extLst>
              </p:cNvPr>
              <p:cNvSpPr txBox="1"/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9E8447-099B-60D3-66DA-2C1C2ED41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CF836ED0-1BFD-9928-3326-62CE592EE2E2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9D136-6259-D1BA-FE4E-489817660573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9D136-6259-D1BA-FE4E-489817660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C639E4-08B0-AA27-5430-ACC64C72DCFD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C639E4-08B0-AA27-5430-ACC64C72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375C2C19-33BB-A687-86B1-4C5B49E29F0D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B18463-0EB7-8DD6-E4BD-C51596214EEC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B18463-0EB7-8DD6-E4BD-C51596214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598D29A2-3023-064F-93A9-BF649F78DCC6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2DADB-A8C6-86DB-091A-C69FE357A446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2DADB-A8C6-86DB-091A-C69FE357A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8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5671AC7-CDE6-C89E-CF0A-60E60C64D0C0}"/>
              </a:ext>
            </a:extLst>
          </p:cNvPr>
          <p:cNvSpPr txBox="1"/>
          <p:nvPr/>
        </p:nvSpPr>
        <p:spPr>
          <a:xfrm rot="20298155">
            <a:off x="-132045" y="876011"/>
            <a:ext cx="1719502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 WITH SPECIFIC NUMERICAL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6874D6A-DCFB-72E6-825C-2764BD07D62A}"/>
                  </a:ext>
                </a:extLst>
              </p:cNvPr>
              <p:cNvSpPr txBox="1"/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6874D6A-DCFB-72E6-825C-2764BD07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529936-36B1-E046-0187-87F1A34F7A69}"/>
                  </a:ext>
                </a:extLst>
              </p:cNvPr>
              <p:cNvSpPr txBox="1"/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529936-36B1-E046-0187-87F1A34F7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blipFill>
                <a:blip r:embed="rId10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A38A6E-88FF-0578-4E14-BF00CE6280BA}"/>
                  </a:ext>
                </a:extLst>
              </p:cNvPr>
              <p:cNvSpPr txBox="1"/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A38A6E-88FF-0578-4E14-BF00CE62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540E33-74CC-62DF-203C-C469D14B3B75}"/>
                  </a:ext>
                </a:extLst>
              </p:cNvPr>
              <p:cNvSpPr txBox="1"/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540E33-74CC-62DF-203C-C469D14B3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011F576-9082-8245-20E4-6E7B8F6B62A7}"/>
                  </a:ext>
                </a:extLst>
              </p:cNvPr>
              <p:cNvSpPr txBox="1"/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011F576-9082-8245-20E4-6E7B8F6B6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4089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81A57-B508-1878-D27F-477718ECF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D10D-5742-342B-5CBF-28ADAADA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5DED4A-20A3-9DE6-B18B-C00399D6EA94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FA06D-C93A-A5FE-2DD2-C2EEA97D3FB4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2E3027-6D5E-88E0-55F5-F20EF67285ED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C68AE2-E6D5-35B8-9020-651F7EAB0D35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D176F-2358-915E-9574-951004012605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07154-EAE4-7466-F9E6-F311FE876053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32D83-3FF7-8A95-CA83-8B555B22AA18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CE253-C352-9DCC-C01A-E6FB775DEF5A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C1AC8-4260-A0DF-E886-6EA622CA7775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F1188C-D98C-D15F-5789-ABE2C0019345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084193-9300-270E-D100-71D7D32D7208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7CB76367-2F88-9650-84E3-B0C124A44A91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75F34E-B3FC-D1F4-4165-D266B74ABE72}"/>
                  </a:ext>
                </a:extLst>
              </p:cNvPr>
              <p:cNvSpPr txBox="1"/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75F34E-B3FC-D1F4-4165-D266B74A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4197159"/>
                <a:ext cx="688065" cy="30777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32327071-52EA-B805-DE55-29B3289777CD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556FF5-D458-405C-DD84-109A46418C19}"/>
                  </a:ext>
                </a:extLst>
              </p:cNvPr>
              <p:cNvSpPr txBox="1"/>
              <p:nvPr/>
            </p:nvSpPr>
            <p:spPr>
              <a:xfrm>
                <a:off x="6669318" y="2685615"/>
                <a:ext cx="599547" cy="41703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556FF5-D458-405C-DD84-109A4641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18" y="2685615"/>
                <a:ext cx="599547" cy="4170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BEF5628-FA70-7B22-7C48-BD216AF2BEE5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9BE823-4157-8DEE-13D2-F27D23EFB08F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60EAB1-3C4D-04DB-7F6C-D4AEFB5DA1D6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4FDF0B-7B1E-681E-47CA-AE971A73A656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683EB8-7BBE-AE97-0B7A-7464C55FF99A}"/>
                  </a:ext>
                </a:extLst>
              </p:cNvPr>
              <p:cNvSpPr txBox="1"/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683EB8-7BBE-AE97-0B7A-7464C55FF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5433140D-62C2-7C0F-D7FB-8EDC7316A82B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78778-C8E4-C156-936D-6F261F547230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78778-C8E4-C156-936D-6F261F547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3A117D-83E7-EC6E-DADB-D27DDC5C1253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3A117D-83E7-EC6E-DADB-D27DDC5C1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7A10F40B-0FFE-07F6-CE9F-509D1436C161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7089EE-A29F-DDFF-BB3B-1BF4587B5EA6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7089EE-A29F-DDFF-BB3B-1BF4587B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251D242A-7AFB-FB3E-33DE-66009AD98420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CFB7E4-89E0-B7D3-56BA-9BA1C27BD179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CFB7E4-89E0-B7D3-56BA-9BA1C27BD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8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CC0BFD5-E32E-D026-15E1-502FEB519687}"/>
              </a:ext>
            </a:extLst>
          </p:cNvPr>
          <p:cNvSpPr txBox="1"/>
          <p:nvPr/>
        </p:nvSpPr>
        <p:spPr>
          <a:xfrm rot="20298155">
            <a:off x="-132045" y="876011"/>
            <a:ext cx="1719502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 WITH SPECIFIC NUMERICAL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1AC266-42CA-5E72-4F98-36079CEC3E9F}"/>
                  </a:ext>
                </a:extLst>
              </p:cNvPr>
              <p:cNvSpPr txBox="1"/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1AC266-42CA-5E72-4F98-36079CEC3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175EB9-FDCE-6767-60E9-8635FFAA07FA}"/>
                  </a:ext>
                </a:extLst>
              </p:cNvPr>
              <p:cNvSpPr txBox="1"/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175EB9-FDCE-6767-60E9-8635FFAA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blipFill>
                <a:blip r:embed="rId10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A0BC8F-BB4A-4EF5-8127-B44E3E6B7B99}"/>
                  </a:ext>
                </a:extLst>
              </p:cNvPr>
              <p:cNvSpPr txBox="1"/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A0BC8F-BB4A-4EF5-8127-B44E3E6B7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CE9BF81-7409-19F1-8D20-6D7FC2DA8FB0}"/>
                  </a:ext>
                </a:extLst>
              </p:cNvPr>
              <p:cNvSpPr txBox="1"/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CE9BF81-7409-19F1-8D20-6D7FC2DA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blipFill>
                <a:blip r:embed="rId1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B6E873-1F7A-004F-0A87-582F64EC7441}"/>
                  </a:ext>
                </a:extLst>
              </p:cNvPr>
              <p:cNvSpPr txBox="1"/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B6E873-1F7A-004F-0A87-582F64EC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AB65DD3-76C0-FDF3-A1DA-8F390BA2295A}"/>
              </a:ext>
            </a:extLst>
          </p:cNvPr>
          <p:cNvSpPr/>
          <p:nvPr/>
        </p:nvSpPr>
        <p:spPr>
          <a:xfrm>
            <a:off x="1990004" y="2483224"/>
            <a:ext cx="3760149" cy="1021331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121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83E853-E36A-5866-DF10-889297CF5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39FA-9860-6F00-E768-1860A6982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A72C8-8ABA-2441-3A39-658DC3538658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C9070-EBEC-D3BA-EAAC-B6008790DE65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5C366-A66C-44EA-D164-BCDAC0754B0D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1CF984-1063-221B-E8E1-270A053EB674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09102-9DAA-B1B9-F205-0FC9706BC8A8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1307C-9B8B-62EF-3C19-E3116D047DCB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9B557E-73F5-C126-F48B-D156550D415E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8A064-8BC9-646A-58DF-9E2933EB995E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C04F9-7232-7D96-4BA5-BFB3AE675CC9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2F3B5E-B420-68F0-B9DE-B02B704F7F7C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119FD9-404B-E241-68F8-E2F5A693BD49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32E00F2-CE84-782E-ED00-36342DC4C3B7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D5535B4-E226-E016-BB8F-6DBD13F8C3A8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72E06B-73CB-CAD5-839C-FC996B6794B7}"/>
                  </a:ext>
                </a:extLst>
              </p:cNvPr>
              <p:cNvSpPr txBox="1"/>
              <p:nvPr/>
            </p:nvSpPr>
            <p:spPr>
              <a:xfrm>
                <a:off x="6522129" y="2707920"/>
                <a:ext cx="599547" cy="4170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72E06B-73CB-CAD5-839C-FC996B679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29" y="2707920"/>
                <a:ext cx="599547" cy="417037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8805921-A063-B96D-5842-4C769191DC77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31661-5BA9-479F-588B-8D7CB6DF9D0A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DFC510-78ED-E902-E722-E0160F20C75C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1A75F30-3456-31F9-E0C0-A2BFE24F4012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7A40ED-AC7A-2045-0506-89682E7AD0F9}"/>
                  </a:ext>
                </a:extLst>
              </p:cNvPr>
              <p:cNvSpPr txBox="1"/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7A40ED-AC7A-2045-0506-89682E7AD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EAFCB5A1-C398-1BE3-AF8D-550F97D10D0A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CB394D-796C-D6CC-ED83-D89749646993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CB394D-796C-D6CC-ED83-D89749646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1BFAEC-9305-AA68-99E9-937E2E310D36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1BFAEC-9305-AA68-99E9-937E2E31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0A13309F-9F33-A374-33F7-A084676F8E60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4C67DF-D8DA-64F2-AA87-ECCD89E24420}"/>
                  </a:ext>
                </a:extLst>
              </p:cNvPr>
              <p:cNvSpPr txBox="1"/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4C67DF-D8DA-64F2-AA87-ECCD89E24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3" y="5433335"/>
                <a:ext cx="1370670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01C9EF86-1CD1-9EB5-FD5A-450F687410B7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EC4EA5-A5BE-982A-2941-1DC596484E49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EC4EA5-A5BE-982A-2941-1DC59648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7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157D986-CF65-AA99-8DE8-F358B2337467}"/>
              </a:ext>
            </a:extLst>
          </p:cNvPr>
          <p:cNvSpPr txBox="1"/>
          <p:nvPr/>
        </p:nvSpPr>
        <p:spPr>
          <a:xfrm rot="20298155">
            <a:off x="-132045" y="876011"/>
            <a:ext cx="1719502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 WITH SPECIFIC NUMERICAL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5EB52E-83BC-E69C-E4D3-3CF5328A6E1F}"/>
                  </a:ext>
                </a:extLst>
              </p:cNvPr>
              <p:cNvSpPr txBox="1"/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5EB52E-83BC-E69C-E4D3-3CF5328A6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ADBFA3-4928-E5E8-181B-ABB52A87CF12}"/>
                  </a:ext>
                </a:extLst>
              </p:cNvPr>
              <p:cNvSpPr txBox="1"/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ADBFA3-4928-E5E8-181B-ABB52A87C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blipFill>
                <a:blip r:embed="rId9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10CC5C-D0F0-BD38-A3F9-FE9D309AD35F}"/>
                  </a:ext>
                </a:extLst>
              </p:cNvPr>
              <p:cNvSpPr txBox="1"/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10CC5C-D0F0-BD38-A3F9-FE9D309AD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blipFill>
                <a:blip r:embed="rId10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FBF4BC-F052-8E3E-A0F3-35CCC35D7B3E}"/>
                  </a:ext>
                </a:extLst>
              </p:cNvPr>
              <p:cNvSpPr txBox="1"/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FBF4BC-F052-8E3E-A0F3-35CCC35D7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blipFill>
                <a:blip r:embed="rId11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5F71A7-09E8-AA34-3327-F3806D94B88B}"/>
                  </a:ext>
                </a:extLst>
              </p:cNvPr>
              <p:cNvSpPr txBox="1"/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5F71A7-09E8-AA34-3327-F3806D94B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FC88C331-27BD-C7A1-472A-7E79BE286EEB}"/>
              </a:ext>
            </a:extLst>
          </p:cNvPr>
          <p:cNvSpPr/>
          <p:nvPr/>
        </p:nvSpPr>
        <p:spPr>
          <a:xfrm>
            <a:off x="1956009" y="3925209"/>
            <a:ext cx="3760149" cy="1021331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A0A370-E009-8F47-58C7-28A2ED358D16}"/>
                  </a:ext>
                </a:extLst>
              </p:cNvPr>
              <p:cNvSpPr txBox="1"/>
              <p:nvPr/>
            </p:nvSpPr>
            <p:spPr>
              <a:xfrm>
                <a:off x="6637370" y="4134424"/>
                <a:ext cx="599547" cy="41646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A0A370-E009-8F47-58C7-28A2ED358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370" y="4134424"/>
                <a:ext cx="599547" cy="416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5589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47567C-ED97-232E-D96B-CE30CF6A6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4C46-8ED2-4058-6F91-571FBBD9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ABFF8-778B-878F-4BFE-CAF26818AF19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53F7F-DF4A-2ECA-B8F7-49643E26953C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351C00-3682-1ACF-7278-DD597C9E7E0D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46AB67-873E-D233-6BF2-2FD9FF37CC39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3CB31-E4C0-4DF3-EE8D-9D1A37056FCE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75946-5F86-241A-2080-DED639A5036D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083D42-0A13-B786-BDA5-90BBF67D4972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C7FD5-A18E-1BCE-B101-336F9C4C5E4B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8C6D72-18F1-8E5A-D777-90B201FB6DC3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5B49B8-21A2-BB02-EB2C-6DE2A2AC58A3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18835B-58B9-FAF8-EC95-6B1D7F47194F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23D27C6-21C8-776A-0613-16F1F9E9D192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E9E63DF-5EF4-D078-24F8-D52BBA5C4504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146D5-75C8-C4FB-EECC-DC1F4AC96105}"/>
                  </a:ext>
                </a:extLst>
              </p:cNvPr>
              <p:cNvSpPr txBox="1"/>
              <p:nvPr/>
            </p:nvSpPr>
            <p:spPr>
              <a:xfrm>
                <a:off x="6522129" y="2707920"/>
                <a:ext cx="599547" cy="4170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146D5-75C8-C4FB-EECC-DC1F4AC9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29" y="2707920"/>
                <a:ext cx="599547" cy="417037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22F5192-AFC2-B28C-4D5B-2AC8F8F17396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4ED6CE-41FD-C8A4-D554-A5F48D76478D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1E118E-B2C5-CE71-B7A7-AC47A4CAB8D0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08A3E4-075F-E462-FC3B-E65C240BA4D4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4B0EDC-2BED-F353-310D-C89CAAA8585F}"/>
                  </a:ext>
                </a:extLst>
              </p:cNvPr>
              <p:cNvSpPr txBox="1"/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4B0EDC-2BED-F353-310D-C89CAAA85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40D489BE-B913-67A9-5CFA-D7E3A7F4A4B3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3B374-34F8-CE8B-4B66-446A921F49AF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3B374-34F8-CE8B-4B66-446A921F4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D8184E-DAF6-6A4E-88A9-4A1ED71E7776}"/>
                  </a:ext>
                </a:extLst>
              </p:cNvPr>
              <p:cNvSpPr txBox="1"/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D8184E-DAF6-6A4E-88A9-4A1ED71E7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59" y="5437122"/>
                <a:ext cx="1370670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1FE92F4D-D0D6-AB89-19D0-976BE6B0289C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8425DE6-DF47-5EDB-CD44-06A54EFCA1E5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77644-C6C2-8204-2654-C52D6ED018A0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77644-C6C2-8204-2654-C52D6ED0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6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A9BE0244-F58C-3633-AE88-C4D840055119}"/>
              </a:ext>
            </a:extLst>
          </p:cNvPr>
          <p:cNvSpPr txBox="1"/>
          <p:nvPr/>
        </p:nvSpPr>
        <p:spPr>
          <a:xfrm rot="20298155">
            <a:off x="-132045" y="876011"/>
            <a:ext cx="1719502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 WITH SPECIFIC NUMERICAL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7103AA8-A8B8-F0AB-A7C0-7C9950C60425}"/>
                  </a:ext>
                </a:extLst>
              </p:cNvPr>
              <p:cNvSpPr txBox="1"/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7103AA8-A8B8-F0AB-A7C0-7C9950C6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CDF21F-4A84-54A7-38CC-031744B5EE37}"/>
                  </a:ext>
                </a:extLst>
              </p:cNvPr>
              <p:cNvSpPr txBox="1"/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CDF21F-4A84-54A7-38CC-031744B5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blipFill>
                <a:blip r:embed="rId8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681ED1-D7B5-2E7B-A8FF-5B15342823AF}"/>
                  </a:ext>
                </a:extLst>
              </p:cNvPr>
              <p:cNvSpPr txBox="1"/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681ED1-D7B5-2E7B-A8FF-5B1534282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333476-C912-0EC6-3444-B28ACE05BD92}"/>
                  </a:ext>
                </a:extLst>
              </p:cNvPr>
              <p:cNvSpPr txBox="1"/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333476-C912-0EC6-3444-B28ACE05B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blipFill>
                <a:blip r:embed="rId10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C1A18F-9222-1DD6-1CFD-C834FF9A6879}"/>
                  </a:ext>
                </a:extLst>
              </p:cNvPr>
              <p:cNvSpPr txBox="1"/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C1A18F-9222-1DD6-1CFD-C834FF9A6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772E482-6130-B07D-B4C4-01F6D960282D}"/>
              </a:ext>
            </a:extLst>
          </p:cNvPr>
          <p:cNvSpPr/>
          <p:nvPr/>
        </p:nvSpPr>
        <p:spPr>
          <a:xfrm>
            <a:off x="4659966" y="2440025"/>
            <a:ext cx="1355526" cy="2535387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608DF5-36DA-B670-AAE2-6BDFB12C3620}"/>
                  </a:ext>
                </a:extLst>
              </p:cNvPr>
              <p:cNvSpPr txBox="1"/>
              <p:nvPr/>
            </p:nvSpPr>
            <p:spPr>
              <a:xfrm>
                <a:off x="6526948" y="4149006"/>
                <a:ext cx="599547" cy="4164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608DF5-36DA-B670-AAE2-6BDFB12C3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48" y="4149006"/>
                <a:ext cx="599547" cy="416461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DFCCD7-31C1-076D-6D4B-B7AB3AACC853}"/>
                  </a:ext>
                </a:extLst>
              </p:cNvPr>
              <p:cNvSpPr txBox="1"/>
              <p:nvPr/>
            </p:nvSpPr>
            <p:spPr>
              <a:xfrm>
                <a:off x="5168796" y="5483097"/>
                <a:ext cx="599547" cy="41646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DFCCD7-31C1-076D-6D4B-B7AB3AAC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796" y="5483097"/>
                <a:ext cx="599547" cy="416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2454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5E6F6-5F42-F138-0E1F-267C569B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59E9-8831-76FA-2773-D211BE79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BAE39-2596-B637-799C-7C18D52D693E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2B6D2-FD3A-B802-814C-44B34672B772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28A469-A69F-6097-5893-238F20EFBF43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0D636C-8182-785A-6008-0DE9BE9E8356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3F501-4284-6444-544E-73EDB54CB94A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AC4B6-C805-2774-D4D2-0A45151D67CB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E0986-4B67-826C-4FA9-6101A4E9E3BB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AF51A-FCFA-327F-D06E-2A9F5CD4937F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1A16B-A425-1273-637A-DAD6F263AC5E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FE2E40-6339-3483-A5E8-ECF6A5B3DA82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65B5CB-7B6D-DDA9-BA28-B3275FA4FB9D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AAA9B3F0-5395-B4FD-CE26-2A85CD5A26F2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49B9B1E-0B39-0DFA-F5EF-56998ACF73C7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27E1F1-F915-D245-E6DC-8E68C8D513A4}"/>
                  </a:ext>
                </a:extLst>
              </p:cNvPr>
              <p:cNvSpPr txBox="1"/>
              <p:nvPr/>
            </p:nvSpPr>
            <p:spPr>
              <a:xfrm>
                <a:off x="6522129" y="2707920"/>
                <a:ext cx="599547" cy="4170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27E1F1-F915-D245-E6DC-8E68C8D51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29" y="2707920"/>
                <a:ext cx="599547" cy="417037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E041ADB-F30A-EB9C-7530-E06CEAA9ABF8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58155C-73DC-DDF5-AA97-11A494F8C0A4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E27C1-C0A8-1A3B-15EB-ADF6D607033F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04EFB9C-F92F-D2DB-419A-09F50BF97D58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0AC06-E21E-3618-4B1D-E9265288BEBF}"/>
                  </a:ext>
                </a:extLst>
              </p:cNvPr>
              <p:cNvSpPr txBox="1"/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0AC06-E21E-3618-4B1D-E9265288B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B0E5A011-B34D-3C80-C5EB-B4EAB970B65B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AC4BEB-55FD-FFD8-1CB2-881F64E0BD49}"/>
                  </a:ext>
                </a:extLst>
              </p:cNvPr>
              <p:cNvSpPr txBox="1"/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AC4BEB-55FD-FFD8-1CB2-881F64E0B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62" y="5431393"/>
                <a:ext cx="1370670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D596C782-B413-CC6E-8300-C1AB1AB1C79C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D68F3CD-9007-467E-0834-46CFAB9240EA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FA5C39-678F-0F3B-A9E5-C1B509DE318B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FA5C39-678F-0F3B-A9E5-C1B509DE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5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E0E4AA6-F976-B9D1-CE6B-934AA9041F20}"/>
              </a:ext>
            </a:extLst>
          </p:cNvPr>
          <p:cNvSpPr txBox="1"/>
          <p:nvPr/>
        </p:nvSpPr>
        <p:spPr>
          <a:xfrm rot="20298155">
            <a:off x="-132045" y="876011"/>
            <a:ext cx="1719502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 WITH SPECIFIC NUMERICAL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5E2FFC-2E12-5F0F-3B6C-F8C5A4D9F68C}"/>
                  </a:ext>
                </a:extLst>
              </p:cNvPr>
              <p:cNvSpPr txBox="1"/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5E2FFC-2E12-5F0F-3B6C-F8C5A4D9F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33549D-460D-E680-BFAB-8D494E92E278}"/>
                  </a:ext>
                </a:extLst>
              </p:cNvPr>
              <p:cNvSpPr txBox="1"/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33549D-460D-E680-BFAB-8D494E92E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9E4901-8E87-AA45-76A8-5E6D9EE97ED0}"/>
                  </a:ext>
                </a:extLst>
              </p:cNvPr>
              <p:cNvSpPr txBox="1"/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9E4901-8E87-AA45-76A8-5E6D9EE9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6A49EF-E768-ED54-9A52-487216219EB3}"/>
                  </a:ext>
                </a:extLst>
              </p:cNvPr>
              <p:cNvSpPr txBox="1"/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6A49EF-E768-ED54-9A52-487216219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blipFill>
                <a:blip r:embed="rId9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153D9C-F2C7-38CC-C5C6-25F9FBE39D1E}"/>
                  </a:ext>
                </a:extLst>
              </p:cNvPr>
              <p:cNvSpPr txBox="1"/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153D9C-F2C7-38CC-C5C6-25F9FBE39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blipFill>
                <a:blip r:embed="rId10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95D57A0-C7C9-9C51-E2A2-0A2404CB07FD}"/>
              </a:ext>
            </a:extLst>
          </p:cNvPr>
          <p:cNvSpPr/>
          <p:nvPr/>
        </p:nvSpPr>
        <p:spPr>
          <a:xfrm>
            <a:off x="3162518" y="2486874"/>
            <a:ext cx="1355526" cy="2535387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1E0309-5FF8-2828-9FB8-F17E5C953CD0}"/>
                  </a:ext>
                </a:extLst>
              </p:cNvPr>
              <p:cNvSpPr txBox="1"/>
              <p:nvPr/>
            </p:nvSpPr>
            <p:spPr>
              <a:xfrm>
                <a:off x="6526948" y="4149006"/>
                <a:ext cx="599547" cy="4164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1E0309-5FF8-2828-9FB8-F17E5C953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48" y="4149006"/>
                <a:ext cx="599547" cy="416461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948F29-A493-AD2F-D11F-1395BA2B9F93}"/>
                  </a:ext>
                </a:extLst>
              </p:cNvPr>
              <p:cNvSpPr txBox="1"/>
              <p:nvPr/>
            </p:nvSpPr>
            <p:spPr>
              <a:xfrm>
                <a:off x="3538057" y="5473258"/>
                <a:ext cx="599547" cy="41646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948F29-A493-AD2F-D11F-1395BA2B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057" y="5473258"/>
                <a:ext cx="599547" cy="4164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B364C9-EECC-3A8E-BA33-3192D014B422}"/>
                  </a:ext>
                </a:extLst>
              </p:cNvPr>
              <p:cNvSpPr txBox="1"/>
              <p:nvPr/>
            </p:nvSpPr>
            <p:spPr>
              <a:xfrm>
                <a:off x="5150610" y="5474839"/>
                <a:ext cx="599547" cy="4164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B364C9-EECC-3A8E-BA33-3192D014B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10" y="5474839"/>
                <a:ext cx="599547" cy="416461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2886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CF12F6-D675-9C4E-85D4-8A02E7316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7E25-C375-A737-5E14-F852AC50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F1A5D-E817-9EBF-1A55-7CC03D04914D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70540-1FC7-BDEB-DF88-E432AED3C8A5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C5EC4-B020-32EC-222F-487CF0A2B8D2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280A3F-A979-9CA5-6C37-D74F6B880D1E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C6C38-3145-2A63-DA64-085D98FE13CF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79F8C-0171-9253-9DDF-EB19FD187E60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4B56B-732A-58EB-AEA8-B11933D46F72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0B6B7-E4A5-929D-EBAA-AF65DDE9B9CF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7D730-1BBB-2DA4-B3A9-C18B8F0423DD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1F6BB9-E084-0283-A3D3-D6F09DFA474D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6D7EAD-DFAF-56FE-932E-F2C1904072DF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AB3A833F-2EDE-50C3-378D-437C18A746E5}"/>
              </a:ext>
            </a:extLst>
          </p:cNvPr>
          <p:cNvSpPr/>
          <p:nvPr/>
        </p:nvSpPr>
        <p:spPr>
          <a:xfrm>
            <a:off x="6367159" y="3754568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DF3481C-4E0C-DC90-421E-358B9FACE284}"/>
              </a:ext>
            </a:extLst>
          </p:cNvPr>
          <p:cNvSpPr/>
          <p:nvPr/>
        </p:nvSpPr>
        <p:spPr>
          <a:xfrm>
            <a:off x="6367159" y="228371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B802D1-66EA-377B-11A2-2EE7F16D6FE1}"/>
                  </a:ext>
                </a:extLst>
              </p:cNvPr>
              <p:cNvSpPr txBox="1"/>
              <p:nvPr/>
            </p:nvSpPr>
            <p:spPr>
              <a:xfrm>
                <a:off x="6522129" y="2707920"/>
                <a:ext cx="599547" cy="4170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B802D1-66EA-377B-11A2-2EE7F16D6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29" y="2707920"/>
                <a:ext cx="599547" cy="417037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69D37FD-CD30-CBDA-E0B7-02300FB8450E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64A30A-3471-D744-E4B6-80B1BD226830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4868BC-A496-1399-8823-D08397306394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426CA7-37B9-A04C-32B2-035055FEDD98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3CDB4D-A478-0599-5E08-232D5846C0A0}"/>
                  </a:ext>
                </a:extLst>
              </p:cNvPr>
              <p:cNvSpPr txBox="1"/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3CDB4D-A478-0599-5E08-232D5846C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11" y="2778685"/>
                <a:ext cx="753401" cy="41703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B0D83C80-1FE3-E70A-2C31-4FC385184E46}"/>
              </a:ext>
            </a:extLst>
          </p:cNvPr>
          <p:cNvSpPr/>
          <p:nvPr/>
        </p:nvSpPr>
        <p:spPr>
          <a:xfrm rot="5400000">
            <a:off x="2262176" y="4732433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140EA064-39F5-5E5D-315D-76688B71C1D8}"/>
              </a:ext>
            </a:extLst>
          </p:cNvPr>
          <p:cNvSpPr/>
          <p:nvPr/>
        </p:nvSpPr>
        <p:spPr>
          <a:xfrm rot="5400000">
            <a:off x="3741038" y="4743702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562103E-5DD4-6A0F-8094-08B79F1B2599}"/>
              </a:ext>
            </a:extLst>
          </p:cNvPr>
          <p:cNvSpPr/>
          <p:nvPr/>
        </p:nvSpPr>
        <p:spPr>
          <a:xfrm rot="5400000">
            <a:off x="5356282" y="4739915"/>
            <a:ext cx="177076" cy="122084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3F237B-AD8E-015F-574E-BA37E0B3B0B9}"/>
                  </a:ext>
                </a:extLst>
              </p:cNvPr>
              <p:cNvSpPr txBox="1"/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two uncertainties.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one possible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be the exhaustive list of mutually exclusive possible resolutions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Then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3F237B-AD8E-015F-574E-BA37E0B3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65" y="2049201"/>
                <a:ext cx="4618335" cy="2308324"/>
              </a:xfrm>
              <a:prstGeom prst="rect">
                <a:avLst/>
              </a:prstGeom>
              <a:blipFill>
                <a:blip r:embed="rId4"/>
                <a:stretch>
                  <a:fillRect l="-526" t="-525" b="-5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E88F507-356F-E84E-FDCF-C4EF8C426FF2}"/>
              </a:ext>
            </a:extLst>
          </p:cNvPr>
          <p:cNvSpPr txBox="1"/>
          <p:nvPr/>
        </p:nvSpPr>
        <p:spPr>
          <a:xfrm rot="20298155">
            <a:off x="-132045" y="876011"/>
            <a:ext cx="1719502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 WITH SPECIFIC NUMERICAL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4D68E4-447D-EB2A-AE03-4B0D614D2D8E}"/>
                  </a:ext>
                </a:extLst>
              </p:cNvPr>
              <p:cNvSpPr txBox="1"/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4D68E4-447D-EB2A-AE03-4B0D614D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03" y="2771255"/>
                <a:ext cx="753401" cy="416461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DE802B-7515-FFD8-79EF-4EF9B4433973}"/>
                  </a:ext>
                </a:extLst>
              </p:cNvPr>
              <p:cNvSpPr txBox="1"/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DE802B-7515-FFD8-79EF-4EF9B4433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5" y="2763825"/>
                <a:ext cx="753401" cy="417037"/>
              </a:xfrm>
              <a:prstGeom prst="rect">
                <a:avLst/>
              </a:prstGeom>
              <a:blipFill>
                <a:blip r:embed="rId6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41F97E-D6E0-6B72-9EEE-F30294420932}"/>
                  </a:ext>
                </a:extLst>
              </p:cNvPr>
              <p:cNvSpPr txBox="1"/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41F97E-D6E0-6B72-9EEE-F30294420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04" y="4174641"/>
                <a:ext cx="753401" cy="416461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52AB6A-B432-EB88-37DE-A01BF8D5BB1B}"/>
                  </a:ext>
                </a:extLst>
              </p:cNvPr>
              <p:cNvSpPr txBox="1"/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52AB6A-B432-EB88-37DE-A01BF8D5B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61" y="4135000"/>
                <a:ext cx="753401" cy="416461"/>
              </a:xfrm>
              <a:prstGeom prst="rect">
                <a:avLst/>
              </a:prstGeom>
              <a:blipFill>
                <a:blip r:embed="rId8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95A718-757B-C380-2F02-7FF17D2A1E39}"/>
                  </a:ext>
                </a:extLst>
              </p:cNvPr>
              <p:cNvSpPr txBox="1"/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95A718-757B-C380-2F02-7FF17D2A1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756" y="4151701"/>
                <a:ext cx="753401" cy="417037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6CE4EB-5D86-1128-788C-9FF2FE1DAF57}"/>
                  </a:ext>
                </a:extLst>
              </p:cNvPr>
              <p:cNvSpPr txBox="1"/>
              <p:nvPr/>
            </p:nvSpPr>
            <p:spPr>
              <a:xfrm>
                <a:off x="6526948" y="4149006"/>
                <a:ext cx="599547" cy="4164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6CE4EB-5D86-1128-788C-9FF2FE1DA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48" y="4149006"/>
                <a:ext cx="599547" cy="416461"/>
              </a:xfrm>
              <a:prstGeom prst="rect">
                <a:avLst/>
              </a:prstGeom>
              <a:blipFill>
                <a:blip r:embed="rId10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954EE6-7587-66A2-40EB-2CE8F686C384}"/>
                  </a:ext>
                </a:extLst>
              </p:cNvPr>
              <p:cNvSpPr txBox="1"/>
              <p:nvPr/>
            </p:nvSpPr>
            <p:spPr>
              <a:xfrm>
                <a:off x="5150610" y="5474839"/>
                <a:ext cx="599547" cy="4164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954EE6-7587-66A2-40EB-2CE8F686C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10" y="5474839"/>
                <a:ext cx="599547" cy="416461"/>
              </a:xfrm>
              <a:prstGeom prst="rect">
                <a:avLst/>
              </a:prstGeom>
              <a:blipFill>
                <a:blip r:embed="rId11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E0D36E-D376-00F2-09EB-D27AAFE77C91}"/>
                  </a:ext>
                </a:extLst>
              </p:cNvPr>
              <p:cNvSpPr txBox="1"/>
              <p:nvPr/>
            </p:nvSpPr>
            <p:spPr>
              <a:xfrm>
                <a:off x="3519372" y="5473258"/>
                <a:ext cx="599547" cy="4164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E0D36E-D376-00F2-09EB-D27AAFE77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72" y="5473258"/>
                <a:ext cx="599547" cy="416461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A0B7ED-77D2-AD85-93BA-15D0A24079BB}"/>
                  </a:ext>
                </a:extLst>
              </p:cNvPr>
              <p:cNvSpPr txBox="1"/>
              <p:nvPr/>
            </p:nvSpPr>
            <p:spPr>
              <a:xfrm>
                <a:off x="2050940" y="5446417"/>
                <a:ext cx="599547" cy="4164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A0B7ED-77D2-AD85-93BA-15D0A2407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940" y="5446417"/>
                <a:ext cx="599547" cy="416461"/>
              </a:xfrm>
              <a:prstGeom prst="rect">
                <a:avLst/>
              </a:prstGeom>
              <a:blipFill>
                <a:blip r:embed="rId13"/>
                <a:stretch>
                  <a:fillRect b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2926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919A3-9AB7-8427-B721-92786CDB8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4DF3-F95B-8F37-1BE2-D3AD7FE8C2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918" y="192514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Terminology and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5CD70-FAD0-484E-39AD-4005A90DF1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2762" y="225043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B9674-C1E2-3F1D-2A0F-4D7C82F43DDE}"/>
              </a:ext>
            </a:extLst>
          </p:cNvPr>
          <p:cNvSpPr txBox="1"/>
          <p:nvPr/>
        </p:nvSpPr>
        <p:spPr>
          <a:xfrm>
            <a:off x="894918" y="1162050"/>
            <a:ext cx="4756714" cy="458587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Joint Event</a:t>
            </a:r>
            <a:br>
              <a:rPr lang="en-US" dirty="0"/>
            </a:br>
            <a:br>
              <a:rPr lang="en-US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Joint Probability</a:t>
            </a:r>
            <a:br>
              <a:rPr lang="en-US" dirty="0"/>
            </a:br>
            <a:br>
              <a:rPr lang="en-US" dirty="0"/>
            </a:br>
            <a:r>
              <a:rPr lang="en-US" sz="1400" i="1" dirty="0"/>
              <a:t>You should now have something in your notes for this!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Marginal Uncertainty</a:t>
            </a:r>
            <a:br>
              <a:rPr lang="en-US" dirty="0"/>
            </a:br>
            <a:br>
              <a:rPr lang="en-US" sz="1400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Marginal Probability</a:t>
            </a:r>
            <a:br>
              <a:rPr lang="en-US" dirty="0"/>
            </a:br>
            <a:br>
              <a:rPr lang="en-US" sz="1400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Probability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97A4C8-A1A5-117F-6465-4D69ECD05D0E}"/>
              </a:ext>
            </a:extLst>
          </p:cNvPr>
          <p:cNvGrpSpPr/>
          <p:nvPr/>
        </p:nvGrpSpPr>
        <p:grpSpPr>
          <a:xfrm>
            <a:off x="6679259" y="3547435"/>
            <a:ext cx="5383720" cy="991553"/>
            <a:chOff x="6479668" y="4218622"/>
            <a:chExt cx="5383720" cy="9915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B7149B-0191-2CCD-E88D-3E75020088F0}"/>
                </a:ext>
              </a:extLst>
            </p:cNvPr>
            <p:cNvSpPr txBox="1"/>
            <p:nvPr/>
          </p:nvSpPr>
          <p:spPr>
            <a:xfrm>
              <a:off x="9367838" y="4218622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08103-E4CF-ABFB-AE68-011C069BA377}"/>
                </a:ext>
              </a:extLst>
            </p:cNvPr>
            <p:cNvSpPr txBox="1"/>
            <p:nvPr/>
          </p:nvSpPr>
          <p:spPr>
            <a:xfrm>
              <a:off x="9367838" y="4823578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Conditional Probability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6BC026-96D2-C782-BC6C-53A3BDCC8A48}"/>
                </a:ext>
              </a:extLst>
            </p:cNvPr>
            <p:cNvSpPr txBox="1"/>
            <p:nvPr/>
          </p:nvSpPr>
          <p:spPr>
            <a:xfrm>
              <a:off x="6479668" y="4529732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34EC24E7-1A1D-1066-1DF4-7205022300C2}"/>
                </a:ext>
              </a:extLst>
            </p:cNvPr>
            <p:cNvSpPr/>
            <p:nvPr/>
          </p:nvSpPr>
          <p:spPr>
            <a:xfrm>
              <a:off x="9144001" y="4218622"/>
              <a:ext cx="223838" cy="9915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1366F4-45F2-1B94-B61A-D6619FB66836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8432751" y="4714398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DEC676-2AAB-5AD5-8AA9-601CAF70A1FF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BF4A3C-C553-4EE2-2D89-1EB4133631B8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D656BA-D850-9874-E1E5-436515C40FE6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A293CC-4742-1CB2-FE88-A592DCE77B35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208CC1-361F-E509-B6F4-D9CB255F6847}"/>
              </a:ext>
            </a:extLst>
          </p:cNvPr>
          <p:cNvSpPr txBox="1"/>
          <p:nvPr/>
        </p:nvSpPr>
        <p:spPr>
          <a:xfrm>
            <a:off x="7539318" y="1927412"/>
            <a:ext cx="386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have something in your notes for this now!</a:t>
            </a:r>
          </a:p>
        </p:txBody>
      </p:sp>
    </p:spTree>
    <p:extLst>
      <p:ext uri="{BB962C8B-B14F-4D97-AF65-F5344CB8AC3E}">
        <p14:creationId xmlns:p14="http://schemas.microsoft.com/office/powerpoint/2010/main" val="21913110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398CE-E8AC-552C-DB0F-CED031AD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56AF50-E537-3B4B-24BC-2069C1EDE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DFE65-3D04-8E69-6073-17516BBA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A49DDA-DD4F-595B-305F-85222FD1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31E465-94D0-A161-33C7-11194475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A01AFC-A4AC-647D-3C2C-78C17019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F58F06-FB00-5465-BFCF-E0C6CFC0F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65896-AB86-E712-A26A-A2D519649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BE4731-DE50-E94C-22C3-1C289D82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8B9062-468A-0229-A30B-689A21DFD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74FB95E-48AB-5FD6-10A6-3E2E13D7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9DD2C-CDFD-F6CC-3D03-FF4C4148A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66B8B6-AED7-9B6F-8019-84BFACE7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189966B9-F390-59AE-F807-604512241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04251-6A3E-6ED9-895E-193778F83D85}"/>
              </a:ext>
            </a:extLst>
          </p:cNvPr>
          <p:cNvSpPr txBox="1"/>
          <p:nvPr/>
        </p:nvSpPr>
        <p:spPr>
          <a:xfrm>
            <a:off x="2371335" y="404028"/>
            <a:ext cx="8534759" cy="6049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Motivation &amp; Example – the Guardianship Dilemma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Joint Uncertainty, Joint Events, Joint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Marginal Uncertainty, Marginal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Conditional Uncertainty, Conditional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The Marginal-Conditional Method of Modeling Joint Uncertainty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7F60DE-2CF1-D6E3-987A-A9EF73C5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5840663-AF0E-6C46-5FCB-7EFCB59AE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9908" y="470790"/>
            <a:ext cx="914400" cy="9144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44D1176-649A-373B-67BA-9417F9FC8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9908" y="1510916"/>
            <a:ext cx="914400" cy="914400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0EEDE8B8-A92B-23FB-AE98-1B3652346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9803" y="26291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4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B1018-DCEB-540A-A5A1-CCEFC779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BA60-5DA9-B4AF-1D9A-F1867323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BD0C5A-9499-6A78-F456-D2FF77526189}"/>
              </a:ext>
            </a:extLst>
          </p:cNvPr>
          <p:cNvGrpSpPr/>
          <p:nvPr/>
        </p:nvGrpSpPr>
        <p:grpSpPr>
          <a:xfrm>
            <a:off x="136193" y="1213923"/>
            <a:ext cx="6230966" cy="4040393"/>
            <a:chOff x="136193" y="1213923"/>
            <a:chExt cx="6230966" cy="4040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90E9D9-3E0E-CD7B-32E2-3E82741B5EA8}"/>
                </a:ext>
              </a:extLst>
            </p:cNvPr>
            <p:cNvSpPr/>
            <p:nvPr/>
          </p:nvSpPr>
          <p:spPr>
            <a:xfrm>
              <a:off x="1634903" y="2189699"/>
              <a:ext cx="4604532" cy="29600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D6276A-208A-4BED-398A-206169F5279D}"/>
                </a:ext>
              </a:extLst>
            </p:cNvPr>
            <p:cNvSpPr txBox="1"/>
            <p:nvPr/>
          </p:nvSpPr>
          <p:spPr>
            <a:xfrm rot="16200000">
              <a:off x="-638781" y="3346541"/>
              <a:ext cx="2196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coup attempted, will it succeed?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88BBD9-A0F3-9A84-24AB-A95E2DDB8527}"/>
                </a:ext>
              </a:extLst>
            </p:cNvPr>
            <p:cNvCxnSpPr>
              <a:cxnSpLocks/>
              <a:stCxn id="7" idx="1"/>
              <a:endCxn id="7" idx="3"/>
            </p:cNvCxnSpPr>
            <p:nvPr/>
          </p:nvCxnSpPr>
          <p:spPr>
            <a:xfrm>
              <a:off x="1634903" y="3669708"/>
              <a:ext cx="46045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7C71BE-1A62-2446-6908-CC771E3FA130}"/>
                </a:ext>
              </a:extLst>
            </p:cNvPr>
            <p:cNvSpPr txBox="1"/>
            <p:nvPr/>
          </p:nvSpPr>
          <p:spPr>
            <a:xfrm rot="16200000">
              <a:off x="567987" y="2665815"/>
              <a:ext cx="1602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succeed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F52195-E1DB-7BAF-0F72-D7E50083CDE5}"/>
                </a:ext>
              </a:extLst>
            </p:cNvPr>
            <p:cNvSpPr txBox="1"/>
            <p:nvPr/>
          </p:nvSpPr>
          <p:spPr>
            <a:xfrm rot="16200000">
              <a:off x="567988" y="4268372"/>
              <a:ext cx="1602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DBEDEF-48DA-27E2-B767-F5EC5578B4CB}"/>
                </a:ext>
              </a:extLst>
            </p:cNvPr>
            <p:cNvSpPr txBox="1"/>
            <p:nvPr/>
          </p:nvSpPr>
          <p:spPr>
            <a:xfrm>
              <a:off x="1634903" y="1213923"/>
              <a:ext cx="4732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In a war, how well will the military perform?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141F14-2DCE-92D5-C4B1-83FC39F947C0}"/>
                </a:ext>
              </a:extLst>
            </p:cNvPr>
            <p:cNvSpPr txBox="1"/>
            <p:nvPr/>
          </p:nvSpPr>
          <p:spPr>
            <a:xfrm>
              <a:off x="1617865" y="1762928"/>
              <a:ext cx="139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poorly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FAE6A4-B77C-B5F4-3365-E8A690A09602}"/>
                </a:ext>
              </a:extLst>
            </p:cNvPr>
            <p:cNvSpPr txBox="1"/>
            <p:nvPr/>
          </p:nvSpPr>
          <p:spPr>
            <a:xfrm>
              <a:off x="3194426" y="1708284"/>
              <a:ext cx="139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moderately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01D20-CD2B-9CF5-7D76-3BD3CA6B9748}"/>
                </a:ext>
              </a:extLst>
            </p:cNvPr>
            <p:cNvSpPr txBox="1"/>
            <p:nvPr/>
          </p:nvSpPr>
          <p:spPr>
            <a:xfrm>
              <a:off x="4770987" y="1696200"/>
              <a:ext cx="139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excellently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1CEBC6-B13D-B640-0DD1-831B7E254369}"/>
                </a:ext>
              </a:extLst>
            </p:cNvPr>
            <p:cNvCxnSpPr/>
            <p:nvPr/>
          </p:nvCxnSpPr>
          <p:spPr>
            <a:xfrm>
              <a:off x="3042837" y="2189699"/>
              <a:ext cx="0" cy="296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C581537-9780-5D58-8D49-BAA9E33BE567}"/>
                </a:ext>
              </a:extLst>
            </p:cNvPr>
            <p:cNvCxnSpPr/>
            <p:nvPr/>
          </p:nvCxnSpPr>
          <p:spPr>
            <a:xfrm>
              <a:off x="4637725" y="2189699"/>
              <a:ext cx="0" cy="296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31046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61891-4CD0-FF37-2185-2E4B7CDD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9C3F-C57F-4066-0CA8-B162155D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pic>
        <p:nvPicPr>
          <p:cNvPr id="5" name="Graphic 4" descr="Sleep outline">
            <a:extLst>
              <a:ext uri="{FF2B5EF4-FFF2-40B4-BE49-F238E27FC236}">
                <a16:creationId xmlns:a16="http://schemas.microsoft.com/office/drawing/2014/main" id="{AED9A8ED-7239-83C3-F749-DC77C79F2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58DA4725-ED67-5BB8-AAF3-6A242563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612B-0275-4A28-7E0F-A6C30E25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9A226-0D62-F13C-8F83-6B2A9430A04F}"/>
              </a:ext>
            </a:extLst>
          </p:cNvPr>
          <p:cNvGrpSpPr/>
          <p:nvPr/>
        </p:nvGrpSpPr>
        <p:grpSpPr>
          <a:xfrm>
            <a:off x="194281" y="70499"/>
            <a:ext cx="5439048" cy="5236607"/>
            <a:chOff x="194280" y="70499"/>
            <a:chExt cx="6030167" cy="58057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0FF5781-5318-F0FF-3DCD-9ECC5BC8E581}"/>
                </a:ext>
              </a:extLst>
            </p:cNvPr>
            <p:cNvGrpSpPr/>
            <p:nvPr/>
          </p:nvGrpSpPr>
          <p:grpSpPr>
            <a:xfrm>
              <a:off x="194280" y="70499"/>
              <a:ext cx="6030167" cy="3477111"/>
              <a:chOff x="194280" y="70499"/>
              <a:chExt cx="6030167" cy="347711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BFAA387-492B-1E47-6EB3-26C8042787B6}"/>
                  </a:ext>
                </a:extLst>
              </p:cNvPr>
              <p:cNvGrpSpPr/>
              <p:nvPr/>
            </p:nvGrpSpPr>
            <p:grpSpPr>
              <a:xfrm>
                <a:off x="194280" y="70499"/>
                <a:ext cx="6030167" cy="3477111"/>
                <a:chOff x="194280" y="70499"/>
                <a:chExt cx="6030167" cy="347711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CDD1C46-3433-1B40-5D5A-AB77DB2D9EC7}"/>
                    </a:ext>
                  </a:extLst>
                </p:cNvPr>
                <p:cNvGrpSpPr/>
                <p:nvPr/>
              </p:nvGrpSpPr>
              <p:grpSpPr>
                <a:xfrm>
                  <a:off x="194280" y="70499"/>
                  <a:ext cx="6030167" cy="1952898"/>
                  <a:chOff x="194280" y="70499"/>
                  <a:chExt cx="6030167" cy="1952898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E159F4D7-7F28-F64E-2CE5-13D40DF6AF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94280" y="70499"/>
                    <a:ext cx="6030167" cy="1409897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C9135C38-0061-F7B8-9C10-1CEC238B61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3245" y="1480396"/>
                    <a:ext cx="5992061" cy="5430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7DD40825-8B3A-01E9-0049-ED92F1C4D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4650"/>
                <a:stretch/>
              </p:blipFill>
              <p:spPr>
                <a:xfrm>
                  <a:off x="231824" y="2094271"/>
                  <a:ext cx="5963482" cy="1453339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3F82AA6-7D97-2202-5F63-8F6F3D5F4ADF}"/>
                    </a:ext>
                  </a:extLst>
                </p:cNvPr>
                <p:cNvSpPr/>
                <p:nvPr/>
              </p:nvSpPr>
              <p:spPr>
                <a:xfrm>
                  <a:off x="231824" y="2023397"/>
                  <a:ext cx="2029595" cy="3265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BCBC86-D621-25DF-75DD-CBC120C25129}"/>
                  </a:ext>
                </a:extLst>
              </p:cNvPr>
              <p:cNvSpPr/>
              <p:nvPr/>
            </p:nvSpPr>
            <p:spPr>
              <a:xfrm>
                <a:off x="2411506" y="3254188"/>
                <a:ext cx="3783800" cy="2934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7440E9-D34E-18A8-9FB7-5A8EE70AF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280" y="3618484"/>
              <a:ext cx="6030167" cy="22577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016CC8-B79B-DD1F-EDFB-947302AFBC8A}"/>
                  </a:ext>
                </a:extLst>
              </p:cNvPr>
              <p:cNvSpPr txBox="1"/>
              <p:nvPr/>
            </p:nvSpPr>
            <p:spPr>
              <a:xfrm>
                <a:off x="6194612" y="269864"/>
                <a:ext cx="5769243" cy="630238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no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Summary: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Ruler picks 3 characteristics of her military forces: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: (just a number!) The benefit the military gets from the political/social status quo.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: </a:t>
                </a:r>
                <a:r>
                  <a:rPr lang="en-US" sz="2400" dirty="0">
                    <a:solidFill>
                      <a:schemeClr val="bg1"/>
                    </a:solidFill>
                  </a:rPr>
                  <a:t>(just a number!) The competence of the military.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016CC8-B79B-DD1F-EDFB-947302AFB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12" y="269864"/>
                <a:ext cx="5769243" cy="6302386"/>
              </a:xfrm>
              <a:prstGeom prst="rect">
                <a:avLst/>
              </a:prstGeom>
              <a:blipFill>
                <a:blip r:embed="rId6"/>
                <a:stretch>
                  <a:fillRect l="-1367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87951AF-5D33-5B83-D780-BBBD87835015}"/>
              </a:ext>
            </a:extLst>
          </p:cNvPr>
          <p:cNvSpPr/>
          <p:nvPr/>
        </p:nvSpPr>
        <p:spPr>
          <a:xfrm>
            <a:off x="194281" y="493059"/>
            <a:ext cx="5587954" cy="5022753"/>
          </a:xfrm>
          <a:prstGeom prst="rect">
            <a:avLst/>
          </a:prstGeom>
          <a:solidFill>
            <a:srgbClr val="6F6F74">
              <a:alpha val="72941"/>
            </a:srgbClr>
          </a:solidFill>
          <a:ln>
            <a:solidFill>
              <a:srgbClr val="2B2B2D">
                <a:alpha val="4509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335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E8757-042D-F220-3493-E9944CD3F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C207-5EE7-7D3C-1FA9-B35EA9D0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pic>
        <p:nvPicPr>
          <p:cNvPr id="5" name="Graphic 4" descr="Sleep outline">
            <a:extLst>
              <a:ext uri="{FF2B5EF4-FFF2-40B4-BE49-F238E27FC236}">
                <a16:creationId xmlns:a16="http://schemas.microsoft.com/office/drawing/2014/main" id="{2CF9A759-579E-27D8-F7CE-B9BF8F680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B56E00E4-933E-2351-A4F4-5F42E79D0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01B3D874-7792-64E8-E2BC-3A86B18E5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43" y="226142"/>
            <a:ext cx="8986684" cy="5771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3CBC2-DD15-8ABC-06DF-DA021C72DFD1}"/>
              </a:ext>
            </a:extLst>
          </p:cNvPr>
          <p:cNvSpPr txBox="1"/>
          <p:nvPr/>
        </p:nvSpPr>
        <p:spPr>
          <a:xfrm>
            <a:off x="5506065" y="1396181"/>
            <a:ext cx="411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the military attempts a coup will it succeed?</a:t>
            </a:r>
          </a:p>
        </p:txBody>
      </p:sp>
    </p:spTree>
    <p:extLst>
      <p:ext uri="{BB962C8B-B14F-4D97-AF65-F5344CB8AC3E}">
        <p14:creationId xmlns:p14="http://schemas.microsoft.com/office/powerpoint/2010/main" val="27193848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5B90DC-642D-D782-DA4A-E62178A3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EF48-D195-A89E-8BC8-21899593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pic>
        <p:nvPicPr>
          <p:cNvPr id="5" name="Graphic 4" descr="Sleep outline">
            <a:extLst>
              <a:ext uri="{FF2B5EF4-FFF2-40B4-BE49-F238E27FC236}">
                <a16:creationId xmlns:a16="http://schemas.microsoft.com/office/drawing/2014/main" id="{810C9078-F3ED-1BCE-8428-02C3EF8D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AF5AC923-1E0B-0941-E5F1-9521203E7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1863A4B0-6FD7-C8A7-B19B-0A7CA2406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43" y="226142"/>
            <a:ext cx="8986684" cy="5771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FFE9D-4B93-6754-2640-D91D5EAAFEF6}"/>
              </a:ext>
            </a:extLst>
          </p:cNvPr>
          <p:cNvSpPr txBox="1"/>
          <p:nvPr/>
        </p:nvSpPr>
        <p:spPr>
          <a:xfrm>
            <a:off x="5506065" y="1396181"/>
            <a:ext cx="41197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the military attempts a coup will it succeed?</a:t>
            </a:r>
          </a:p>
          <a:p>
            <a:endParaRPr lang="en-US"/>
          </a:p>
          <a:p>
            <a:r>
              <a:rPr lang="en-US"/>
              <a:t>And if the military goes to war with a foreign adversary, how well will it perform?</a:t>
            </a:r>
          </a:p>
        </p:txBody>
      </p:sp>
    </p:spTree>
    <p:extLst>
      <p:ext uri="{BB962C8B-B14F-4D97-AF65-F5344CB8AC3E}">
        <p14:creationId xmlns:p14="http://schemas.microsoft.com/office/powerpoint/2010/main" val="35212628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4A50C-7620-3117-D486-733F8D02C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5A1A-1C4B-4637-F31E-FAAB0038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pic>
        <p:nvPicPr>
          <p:cNvPr id="5" name="Graphic 4" descr="Sleep outline">
            <a:extLst>
              <a:ext uri="{FF2B5EF4-FFF2-40B4-BE49-F238E27FC236}">
                <a16:creationId xmlns:a16="http://schemas.microsoft.com/office/drawing/2014/main" id="{BB518114-77ED-5271-5974-0877B9FF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13F7F99B-EC33-BD40-AF67-940FA4BEA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97F9C07E-DF54-4539-D4BB-4CF5A5508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43" y="226142"/>
            <a:ext cx="8986684" cy="5771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BE274D-2F2C-FA50-E27B-1C385929876D}"/>
              </a:ext>
            </a:extLst>
          </p:cNvPr>
          <p:cNvSpPr txBox="1"/>
          <p:nvPr/>
        </p:nvSpPr>
        <p:spPr>
          <a:xfrm>
            <a:off x="5388077" y="1612490"/>
            <a:ext cx="40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Welp...</a:t>
            </a:r>
          </a:p>
        </p:txBody>
      </p:sp>
    </p:spTree>
    <p:extLst>
      <p:ext uri="{BB962C8B-B14F-4D97-AF65-F5344CB8AC3E}">
        <p14:creationId xmlns:p14="http://schemas.microsoft.com/office/powerpoint/2010/main" val="4365724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8CBEC-5A36-F25B-108D-5371EC665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F89D-52A9-316E-FD09-560E6FE3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pic>
        <p:nvPicPr>
          <p:cNvPr id="5" name="Graphic 4" descr="Sleep outline">
            <a:extLst>
              <a:ext uri="{FF2B5EF4-FFF2-40B4-BE49-F238E27FC236}">
                <a16:creationId xmlns:a16="http://schemas.microsoft.com/office/drawing/2014/main" id="{F3F36009-B19D-EB87-2B55-A91337A78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4B7FD7D9-ED47-A122-E503-33BB99142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7A8620CD-DA74-BC3D-2402-588B4B5B5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43" y="226142"/>
            <a:ext cx="8986684" cy="5771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F4C211-A187-B006-0ECE-DCE31E9709E1}"/>
              </a:ext>
            </a:extLst>
          </p:cNvPr>
          <p:cNvSpPr txBox="1"/>
          <p:nvPr/>
        </p:nvSpPr>
        <p:spPr>
          <a:xfrm>
            <a:off x="5388077" y="1612490"/>
            <a:ext cx="4080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Welp...Just before I went to bed, I ordered the military to invade the country next door at 4am tomorrow morning...</a:t>
            </a:r>
          </a:p>
        </p:txBody>
      </p:sp>
    </p:spTree>
    <p:extLst>
      <p:ext uri="{BB962C8B-B14F-4D97-AF65-F5344CB8AC3E}">
        <p14:creationId xmlns:p14="http://schemas.microsoft.com/office/powerpoint/2010/main" val="14073763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630DA-39AC-BD30-C531-84AD7A92D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60BD-D514-FA8D-AD2A-ED7A2BE0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pic>
        <p:nvPicPr>
          <p:cNvPr id="5" name="Graphic 4" descr="Sleep outline">
            <a:extLst>
              <a:ext uri="{FF2B5EF4-FFF2-40B4-BE49-F238E27FC236}">
                <a16:creationId xmlns:a16="http://schemas.microsoft.com/office/drawing/2014/main" id="{A68EF286-505D-9E17-86A3-7C316B21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042216EE-A878-9057-9B55-FA55961C9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4BB5052D-283A-5328-232F-1EC1BAF03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43" y="226142"/>
            <a:ext cx="8986684" cy="5771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68DB8-6687-4EB4-0752-8BC969C80C58}"/>
              </a:ext>
            </a:extLst>
          </p:cNvPr>
          <p:cNvSpPr txBox="1"/>
          <p:nvPr/>
        </p:nvSpPr>
        <p:spPr>
          <a:xfrm>
            <a:off x="5256111" y="2231615"/>
            <a:ext cx="441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I, of course, will be sleeping until 11am.</a:t>
            </a:r>
          </a:p>
        </p:txBody>
      </p:sp>
    </p:spTree>
    <p:extLst>
      <p:ext uri="{BB962C8B-B14F-4D97-AF65-F5344CB8AC3E}">
        <p14:creationId xmlns:p14="http://schemas.microsoft.com/office/powerpoint/2010/main" val="18496071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57EE4-9FF2-2DFE-8A29-3317F0B18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674A8-40C2-B72D-8FAE-5ECBB6357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pic>
        <p:nvPicPr>
          <p:cNvPr id="5" name="Graphic 4" descr="Sleep outline">
            <a:extLst>
              <a:ext uri="{FF2B5EF4-FFF2-40B4-BE49-F238E27FC236}">
                <a16:creationId xmlns:a16="http://schemas.microsoft.com/office/drawing/2014/main" id="{2B41B778-AD6F-2AFF-441F-B1261FC1A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23FDA3A7-0D1F-F00E-CB4C-2A4AA49D3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CA172745-313E-D5E0-BAB6-8D5AF49D5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43" y="226142"/>
            <a:ext cx="8986684" cy="5771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F7CCA8-B662-034E-0A28-A8307288D7E9}"/>
              </a:ext>
            </a:extLst>
          </p:cNvPr>
          <p:cNvSpPr txBox="1"/>
          <p:nvPr/>
        </p:nvSpPr>
        <p:spPr>
          <a:xfrm>
            <a:off x="5360886" y="1774415"/>
            <a:ext cx="4413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So, when I wake up...and after I have had a few shots of whiskey...I will meet with the Minister of Defense, and he will tell me how the invasion has gone.</a:t>
            </a:r>
          </a:p>
        </p:txBody>
      </p:sp>
    </p:spTree>
    <p:extLst>
      <p:ext uri="{BB962C8B-B14F-4D97-AF65-F5344CB8AC3E}">
        <p14:creationId xmlns:p14="http://schemas.microsoft.com/office/powerpoint/2010/main" val="41172089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3CDCB-6B19-A88B-CD0A-9A780F296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7D7E-A290-117E-7479-68C4A684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pic>
        <p:nvPicPr>
          <p:cNvPr id="5" name="Graphic 4" descr="Sleep outline">
            <a:extLst>
              <a:ext uri="{FF2B5EF4-FFF2-40B4-BE49-F238E27FC236}">
                <a16:creationId xmlns:a16="http://schemas.microsoft.com/office/drawing/2014/main" id="{DCE1AF74-D39F-FA7F-F38A-8C0345C41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E1B1DB81-FED6-16DA-76DB-113383D6B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0172D3FC-635F-CB38-340D-B358C6D31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43" y="226142"/>
            <a:ext cx="8986684" cy="5771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E5CCAB-BFEF-A6BF-7293-FF1E0B5B4144}"/>
              </a:ext>
            </a:extLst>
          </p:cNvPr>
          <p:cNvSpPr txBox="1"/>
          <p:nvPr/>
        </p:nvSpPr>
        <p:spPr>
          <a:xfrm>
            <a:off x="5360886" y="1774415"/>
            <a:ext cx="4413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 as of about 12:30 tomorrow afternoon, I will KNOW how well my military will perform when it goes to war with an opposing military!</a:t>
            </a:r>
          </a:p>
        </p:txBody>
      </p:sp>
    </p:spTree>
    <p:extLst>
      <p:ext uri="{BB962C8B-B14F-4D97-AF65-F5344CB8AC3E}">
        <p14:creationId xmlns:p14="http://schemas.microsoft.com/office/powerpoint/2010/main" val="19057995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E69D5-04EA-6D80-B7F6-C8E36D94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AF7F-06D5-5B8E-9797-8376C01A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pic>
        <p:nvPicPr>
          <p:cNvPr id="5" name="Graphic 4" descr="Sleep outline">
            <a:extLst>
              <a:ext uri="{FF2B5EF4-FFF2-40B4-BE49-F238E27FC236}">
                <a16:creationId xmlns:a16="http://schemas.microsoft.com/office/drawing/2014/main" id="{0D570499-716E-E5EB-64B6-167B4562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F9FAFE58-5691-0EE6-E0A8-27CF6E33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5B3F25A0-1D7F-47DD-138F-7131DA0D2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43" y="226142"/>
            <a:ext cx="8986684" cy="5771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43E441-3ACB-EF10-8CBF-2819EB47852E}"/>
              </a:ext>
            </a:extLst>
          </p:cNvPr>
          <p:cNvSpPr txBox="1"/>
          <p:nvPr/>
        </p:nvSpPr>
        <p:spPr>
          <a:xfrm>
            <a:off x="5360886" y="1774415"/>
            <a:ext cx="441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...And perhaps that will give me a clue about whether a coup attempt by the military would succeed!</a:t>
            </a:r>
          </a:p>
        </p:txBody>
      </p:sp>
    </p:spTree>
    <p:extLst>
      <p:ext uri="{BB962C8B-B14F-4D97-AF65-F5344CB8AC3E}">
        <p14:creationId xmlns:p14="http://schemas.microsoft.com/office/powerpoint/2010/main" val="40466041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CB2BBE-F944-0AC6-6C25-AB3B9C813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A097-3DAE-427C-2B72-6B5C1229E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33E97A-BBBF-DA6D-E9D4-1DACE770E041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</p:spTree>
    <p:extLst>
      <p:ext uri="{BB962C8B-B14F-4D97-AF65-F5344CB8AC3E}">
        <p14:creationId xmlns:p14="http://schemas.microsoft.com/office/powerpoint/2010/main" val="12554278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0742C-AB67-3178-0C13-3C863C9D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611E-A21C-7789-757D-F229A845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9087230-CF1F-5915-98DF-5D6AB354ABF3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A0D8DF-D10B-F310-F8A4-99EE9F6FCD7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AA488BE-23AB-2ACF-2F04-E653A9855731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146A402-EA44-7F89-B4DA-7390645C0CF2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08E09E0-FEC6-E0D6-F14C-0F8F9E0AA71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677CBF-859A-4E73-034D-ABEC514FE73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63E33E-6F6A-D892-4514-8B29A67F2FF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D51F7-C28E-FF14-DC60-2B38D2D2B47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68D830-E388-F7A5-D8E7-863DACE66D9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9021DF-9008-28BA-5D58-14C6E3BE0854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D7D39A-D5DB-5ED1-ACF4-3868A11E6B8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C12092-EB7B-EC78-F448-1F337AFB151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61A1940-C154-6622-BE31-DCCB594B199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1B647C2-4656-9AD8-A82A-D196043EB32A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3F281-953E-6EED-AC5D-1C3A4327EC53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</p:spTree>
    <p:extLst>
      <p:ext uri="{BB962C8B-B14F-4D97-AF65-F5344CB8AC3E}">
        <p14:creationId xmlns:p14="http://schemas.microsoft.com/office/powerpoint/2010/main" val="230282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25D3D-D464-3946-C429-1D95178C2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42EEA-A3E0-6C22-FD2D-13B5F1F93D1E}"/>
              </a:ext>
            </a:extLst>
          </p:cNvPr>
          <p:cNvGrpSpPr/>
          <p:nvPr/>
        </p:nvGrpSpPr>
        <p:grpSpPr>
          <a:xfrm>
            <a:off x="194281" y="70499"/>
            <a:ext cx="5439048" cy="5236607"/>
            <a:chOff x="194280" y="70499"/>
            <a:chExt cx="6030167" cy="58057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E710905-9144-8ACB-2E31-DB79500F1205}"/>
                </a:ext>
              </a:extLst>
            </p:cNvPr>
            <p:cNvGrpSpPr/>
            <p:nvPr/>
          </p:nvGrpSpPr>
          <p:grpSpPr>
            <a:xfrm>
              <a:off x="194280" y="70499"/>
              <a:ext cx="6030167" cy="3477111"/>
              <a:chOff x="194280" y="70499"/>
              <a:chExt cx="6030167" cy="347711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042254A-CC67-1AD9-E453-B5DF57B0B53C}"/>
                  </a:ext>
                </a:extLst>
              </p:cNvPr>
              <p:cNvGrpSpPr/>
              <p:nvPr/>
            </p:nvGrpSpPr>
            <p:grpSpPr>
              <a:xfrm>
                <a:off x="194280" y="70499"/>
                <a:ext cx="6030167" cy="3477111"/>
                <a:chOff x="194280" y="70499"/>
                <a:chExt cx="6030167" cy="347711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1E42A98-A317-41E9-39AD-9B6DD61A9357}"/>
                    </a:ext>
                  </a:extLst>
                </p:cNvPr>
                <p:cNvGrpSpPr/>
                <p:nvPr/>
              </p:nvGrpSpPr>
              <p:grpSpPr>
                <a:xfrm>
                  <a:off x="194280" y="70499"/>
                  <a:ext cx="6030167" cy="1952898"/>
                  <a:chOff x="194280" y="70499"/>
                  <a:chExt cx="6030167" cy="1952898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82F81C3F-1B97-C0A0-A4ED-5FD815BE9C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94280" y="70499"/>
                    <a:ext cx="6030167" cy="1409897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7C587CC-1BE0-7620-D680-DC38E436C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3245" y="1480396"/>
                    <a:ext cx="5992061" cy="5430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FB02AB4A-73FB-A33C-576C-0AE85CB642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4650"/>
                <a:stretch/>
              </p:blipFill>
              <p:spPr>
                <a:xfrm>
                  <a:off x="231824" y="2094271"/>
                  <a:ext cx="5963482" cy="1453339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BAB015D-619E-DA26-AE97-71C6893F0227}"/>
                    </a:ext>
                  </a:extLst>
                </p:cNvPr>
                <p:cNvSpPr/>
                <p:nvPr/>
              </p:nvSpPr>
              <p:spPr>
                <a:xfrm>
                  <a:off x="231824" y="2023397"/>
                  <a:ext cx="2029595" cy="3265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DA078D-FA8B-26AC-1151-4A381E9EDA69}"/>
                  </a:ext>
                </a:extLst>
              </p:cNvPr>
              <p:cNvSpPr/>
              <p:nvPr/>
            </p:nvSpPr>
            <p:spPr>
              <a:xfrm>
                <a:off x="2411506" y="3254188"/>
                <a:ext cx="3783800" cy="2934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1DFD2A4-CCF2-6A95-0131-4C5FDECFE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280" y="3618484"/>
              <a:ext cx="6030167" cy="22577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1DDE77-67A6-29D9-6DA7-FA7686C31F83}"/>
                  </a:ext>
                </a:extLst>
              </p:cNvPr>
              <p:cNvSpPr txBox="1"/>
              <p:nvPr/>
            </p:nvSpPr>
            <p:spPr>
              <a:xfrm>
                <a:off x="6194612" y="269864"/>
                <a:ext cx="5769243" cy="630238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no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Summary: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Ruler picks 3 characteristics of her military forces: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: (just a number!) The benefit the military gets from the political/social status quo.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: </a:t>
                </a:r>
                <a:r>
                  <a:rPr lang="en-US" sz="2400" dirty="0">
                    <a:solidFill>
                      <a:schemeClr val="bg1"/>
                    </a:solidFill>
                  </a:rPr>
                  <a:t>(just a number!) The competence of the military.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: (just a number!) The level of resources controlled by the military.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1DDE77-67A6-29D9-6DA7-FA7686C31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12" y="269864"/>
                <a:ext cx="5769243" cy="6302386"/>
              </a:xfrm>
              <a:prstGeom prst="rect">
                <a:avLst/>
              </a:prstGeom>
              <a:blipFill>
                <a:blip r:embed="rId6"/>
                <a:stretch>
                  <a:fillRect l="-1367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0249AD6-EF0D-DF93-C15C-4D0BFDA16CBC}"/>
              </a:ext>
            </a:extLst>
          </p:cNvPr>
          <p:cNvSpPr/>
          <p:nvPr/>
        </p:nvSpPr>
        <p:spPr>
          <a:xfrm>
            <a:off x="194281" y="493059"/>
            <a:ext cx="5587954" cy="5022753"/>
          </a:xfrm>
          <a:prstGeom prst="rect">
            <a:avLst/>
          </a:prstGeom>
          <a:solidFill>
            <a:srgbClr val="6F6F74">
              <a:alpha val="72941"/>
            </a:srgbClr>
          </a:solidFill>
          <a:ln>
            <a:solidFill>
              <a:srgbClr val="2B2B2D">
                <a:alpha val="4509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589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A58233-D9BF-B3D9-0DA2-E431EF1A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30B8-58FD-CDBE-255F-6576B4C2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1106E3B-4A6A-8588-5F2D-FE037DCE0BCB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FE46E8-9CA4-8EB6-E6BF-985A99CD913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504E0CB-87C4-ECDE-7694-6D34E97CDE5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C458620-5164-CF5B-013D-FF2C0142FBCF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BC0157-F962-2A52-8188-E36D8F36F26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45E311C-09A0-F587-0A61-07436E87EDA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7C4D5C-BEB5-7A05-D3FB-6753009475CB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C4FBB2-3587-4EB9-30BD-772BBA8565B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25327D-5F90-B002-D047-4C8D3671983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B8A140-AA1D-DBEE-4424-E1022C2230A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8687FB-2226-F26C-9CCE-B404E18A559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1AEE5B-82F7-D17F-43AC-5FA939538E5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0F19E1-ED8D-3DB5-1D91-B4445322519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A992968-D75A-8B97-102C-6EF36C5CDDD3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3977D-B1FF-1251-C264-634AF06AEEB0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B11FE31-4A2A-8721-62C6-2F43A8B4D88D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089B3DC-7272-8175-EAB8-A5A9C45DF9F6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8E544B8-C693-8EB8-04AF-9B607BB048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74C7B9-B193-CEAA-806C-7F3CD4E7FF2F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26C72-65B1-51F3-58B7-A1F29708690A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E85D4-AD2E-35CB-EA11-34A91FAB57C5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</p:spTree>
    <p:extLst>
      <p:ext uri="{BB962C8B-B14F-4D97-AF65-F5344CB8AC3E}">
        <p14:creationId xmlns:p14="http://schemas.microsoft.com/office/powerpoint/2010/main" val="222648696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D18AC-51D7-F735-73C3-3BE392AD6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52DD-35A1-8EB3-A0CE-2AAE022B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CEEA32-83B1-BFAA-0251-52AB394F958E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3E9F590-CE54-14D7-5290-C14D173699D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40C26D4-A684-7560-59DF-9D9621EBD51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4EAF7C4-D5C5-2B9D-20B7-8C8BE1EFC2F1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6FB4474-E022-A1D2-065B-287C17E3902D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AF63FD4-4F00-1FDB-708B-79CFFD278DD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3535D2-A029-A946-777A-42F72BF0EB7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3BA7FA-57EB-4755-898B-CC11041640A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C41787-7DFE-694D-2B3F-E221CA5AA7A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3762F5-51C6-7EE0-0B32-4774B62D1AC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CB24CF-1E92-2B1D-146D-C3C959B77FC3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8C37E3-CC3A-B22D-4AC0-7FCEE007D4E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8B56BC-CF7E-C3B7-263B-C1920E59C8E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8154E36-1A1E-93BD-6060-47B3E86447FF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7749C-9FA4-4784-642A-4D16678AA722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E7CA42D-B090-3328-E1AA-0DC6EC557D92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2816BEE8-6112-FAD8-19C2-CCAA0B5B8EAF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CF3EBA5-614E-EA32-3B6D-D03A5747B8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109841-AB1A-61B4-DE02-E94B8492917F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1AF9B-015C-1D98-3470-499B548B032D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2C099-D0C9-B4F4-AF96-E1F1F512DE13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B2664-4ADC-3046-9CC6-1C32C386E9B7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</p:spTree>
    <p:extLst>
      <p:ext uri="{BB962C8B-B14F-4D97-AF65-F5344CB8AC3E}">
        <p14:creationId xmlns:p14="http://schemas.microsoft.com/office/powerpoint/2010/main" val="22079498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61284-0DFE-65FA-EA1F-BDAED108C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67A3-A6A3-1684-115B-0F5ADE9F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2CD1345-CE61-8BA3-4D11-9CC2F5EC60F2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678CF91-07AA-6C54-0647-B8439BE4B72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3831B6-4F4E-617A-9EA5-6C0DA70CA4C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4227D10-7EB8-513B-D8FE-8F76F3EDA216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B8FC12E-B124-C484-A3D5-F97C41C0A0C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A10BC1B-AED9-15CD-129E-6D7F1E37894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DF1290-B901-2A67-F336-2DE3FB9B7DA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FBE6A5-5EE1-8BA4-67B4-B007D552329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F9852A-68D9-68A3-19B4-37CED52C200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4F2EE3-3A28-A407-6E58-B9683A8F8CE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3BA0C3-6E58-E12F-1BBE-9FEF74171D8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7E1CD4-B1E6-46C4-0EFD-B7937BEE9BF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79B9AE-FFDC-9651-BF1E-238994CBAF5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1AEE274-9EFD-4C3B-54FE-7FE81ECD917D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960FF-A3FA-91A8-360E-5FAB7C540B2F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BD19DFE-7614-74F5-F820-E47C0EB31C59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C50FB134-F330-2EA6-134C-322215056816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27EEEBC8-3CB4-DD60-1429-32E2DAAA0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F3E19-D857-F258-3C5B-2A3D51C37FB7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80849-8273-33C0-1E9E-38A54799F816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15D6C-A8C9-E105-BE46-DCAB025672BC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D5F541-B769-DF52-B87A-C747AF316DA1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A999A0-FFEB-1C75-4D57-9DA50DE6C01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3364EAC-8B9C-926F-B52E-AADC5A537EC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DAA86D-B482-C495-BED0-00534B104F7C}"/>
                  </a:ext>
                </a:extLst>
              </p:cNvPr>
              <p:cNvCxnSpPr>
                <a:cxnSpLocks/>
                <a:stCxn id="19" idx="1"/>
                <a:endCxn id="1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510C141-D0A3-D4BE-68E4-8C4C5CC81BD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B3BB7-6213-2D42-F9E7-19C595D98BD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80C27D-1931-015B-4D04-78573F731B9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3022F-EC90-E2B3-4F7D-52010C5E582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E21DAC-6F07-CEF8-11C1-996322480E7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E52FD0-95A5-076B-B968-E9FF25A7DC5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691A41-2EAE-5F7A-D48E-2C150C9D818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FAAF28-06E9-C07A-83A2-6579A57F550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7B83EF-E1EB-3D1F-67DF-069EC411538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04B410-36F9-6ED4-6A24-E7A5BE825916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6EAAD9-0973-BC6D-3B71-C89401283DBA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6E1BE-8D71-56A9-E5BA-647887FBBAB3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867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E03F7-B76D-37A4-CD41-B74E8C82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FA84-30E6-CD5D-5F27-6C80C199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2F8E30-2E00-DDF9-DC47-1D4D27D7A8D8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F3DA31-F359-81E0-3C12-B5D53F6A9ED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0034B1-EF57-0BCD-45EB-4EDCD40D359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D9176E8-4188-352D-E5EA-ADA71AC8CEA2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74563E6-5993-38E2-AF69-DA32B3077E2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CC1DCC-DF82-399E-823E-0B349CDAAC8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1F3FC9-2380-1315-2869-CECCC7A58E1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B3F40E-1F51-8EF9-0D04-1150BEFF54C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CD8EA9-884C-D7DA-1196-4B77CA05A0EF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D79A4A-7B81-ACA6-5069-E53561C29CA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26407-855E-6BA6-157D-D614E42CC33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63CC8D-967D-D585-6089-B4B0B69218E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CBF95B-12F0-7B74-CE89-BFA42EAAA2F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0E47C1-1654-BED5-D332-7C1E02731BA0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FBF2214-B53E-6025-5F9B-1106758A57D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C207B-C101-0D57-115B-64B48CFA136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56B2584-1974-CC46-96E1-B785BD38B54C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5BC59A0-90C9-2C49-EBBF-5A4D56C10B3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30B513D-7C6E-8E6E-B4B4-2621D97F3E9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310C5-74FB-3FEF-E488-5D95EE3BBBC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E0FA3F-E2CE-5016-9986-67FD82F850A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84DBAE-64A8-DF53-B24F-65F60D5DF59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2801B-9BA3-8282-0E35-AB56113EE9C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84A25A-9062-71AD-BFD5-E70F534F6DE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BC5AEE-BE7A-0036-86A3-B2155103E63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42A8D5-3B98-3D3F-6BEF-C4B4788DE2A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4FCFA6-5ACD-1D21-96BA-6A1BCFEADF34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3101683-865D-4C35-2676-F4BAF65B4C9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CF689DA-B341-499D-44BF-AEC7AE2854E8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E6048C9-964F-465F-E4B6-0B28E4A82EE2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74B0A12-BFA0-211B-16D1-74CC94A92BC0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DAC28F-5EA1-A8E5-EC5C-815B06156F3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3B691B-1FF5-3A17-0FDB-C9757D08050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B4E805-39C2-B65C-44A8-78216E3BFA4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BE30D8-1777-70E3-B17A-BB33972D72B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0ABD62-8887-F4D3-9169-EE38DD67026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B0C6A1-DE81-90D1-5B9D-3A24740F831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B6BE2F-D0DF-0611-4B5B-5C49DB266AC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1CD1E9-057A-E2D7-CDFE-CFE89A225CE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960CF6-6678-F2E1-B86C-8B832916F0B7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FCEE52F-21B3-936B-F61B-03E3D3CD66C4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97FCACB-D671-A3D2-42F9-EBBB2CA5F663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EB44111-69DE-AC4C-1293-08A043441973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A1718D3-6305-2AC5-1C1A-07220D57DD0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2928ACA-9101-7109-3FE7-3744572CD29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C6ECA2-D560-07AD-1CE3-0F94508D4EF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64D2D4-6D1B-4777-1A2D-AD94CEF2688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938F201-7148-8168-6800-1E8440B49BD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00DD42-9B56-73CC-40F5-6B8B8E692BC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3B40B8-4431-6AB2-C993-A3636D8CCFA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DD2562-968B-C2EF-9D22-D1C83BC8FCA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51524F8-B6A1-079C-5D51-412C931D18A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E7F0529-ED33-FE04-BCDF-1036AAD49102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30248DBD-34AE-49D8-E196-045DB457E099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073F807-A3DD-36EE-B16C-D2A57E996B2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587B6856-B34B-4186-BC35-385306BAEC78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9C8F3D3-7355-2BE0-F60F-C68BD34BC6D4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D36BDB-E555-8340-472B-4331853873E9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E16084-F587-BD8E-122B-D36874AE96D7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D162E4-2B69-F02D-C773-B0CC3B24322A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0A43FC-A916-776A-07E6-125554DE53D2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3D10B3E-0469-BCCD-E6B8-5EB3CBECE8DA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B86C83-C1FF-CB2B-5F92-36C3CAD2EFB8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800AF1E-C6FB-5B20-9133-04F33271B354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4431319-00BA-0D18-E326-51BF93A889D1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F88A16-A82E-1DB2-8C6D-E58A141C79A3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91EF63-95C5-5D88-4101-57E7B0C4A014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88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8A3974-2F19-EEEE-FE68-4F316BBC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DE35-D127-4DD7-5364-A41050E1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8AA6C2-00D5-8166-4EA0-29837853983F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75B01C-C9D3-8BF4-C3BE-FF6A089C971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A5CE206-42AC-2E96-ED5A-2FB31FB6FC8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0FF73E1-07E5-A5F5-083E-B215797FD09F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8D57553-E188-D935-F360-FED01C88DCF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3553C65-4569-8267-587C-7D87BA580C8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9013B6-7B3F-29A7-19E7-2DD2106E4B82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EECF08-F167-7F4D-AF19-C8EA3CBA1F3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240A6F-EDEF-85DA-EBBC-DF0DEFA13B7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863067-D36B-194A-A81B-63CCC0F3107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484B23-949F-9EEC-28DB-86A3EBAE68E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6895D5-2A38-CF63-0DD4-1C8C40135A1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A88A08-F075-C1F9-38D6-AF6DAFB2754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47D7B0-A72B-6D56-99D1-7FF4A2569610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B108A98-C5CB-D20D-0218-CFD64CC0F84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F50DBAF-1122-D018-6941-0B9F2F2FADD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B53E4D-29BD-DB24-08F5-4F78CEB52F8B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475510D-B393-6ECB-BBF0-72A541D30A64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E81B274-0A5F-35A6-56D0-42021EF2ECB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663D18-FE6C-6257-E71A-E6CD2193AA1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0B1D43-E86A-9655-C677-C0FA62E0EC3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BD0015-F233-A77C-A5E8-E73203CD948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B9910D-E883-E8BF-9658-381658D3667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69B53F-ED4A-D874-2C65-4A5CEECFA1E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DA6B9F-A79F-CD5A-E4B6-D4F1D6F0F05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CED8A2-B4B6-9329-A637-1CB5F8B8624C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622DDE-8E7B-B3E4-E17F-4DEC3F24A7E0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E6510B-DD8B-FF4D-0B6F-42902C009E8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B3482EF-C167-206E-C7BD-CA1D180E41C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C08CBD9-9E9E-910A-E560-54D3EAD41C97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4569B8D-E48D-ADB6-4A3A-9EB43070321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75F6A5D-0663-28EB-026D-9FFE28C1AF1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DE15AC-6598-220B-DB59-E9E1A2BEDBB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1EC466-666A-917B-1685-C436C00B1A8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3D1B0D-15FB-524F-85E3-2CFD328AAF3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655520-E623-9051-2318-34B9AE57159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711384-A8F2-4B8B-E0A6-132D70ADC5B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642055-F509-EC40-3FE4-A903E2BD0F5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BD7C52-B9CA-5E69-7DE8-BD675362F29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D948CB-2BC8-0E88-E3EC-A8293B5D56F2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491A45-EEE4-DD57-0C5E-FE4284FD850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2483A43-3237-81D9-469E-948A7440283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63D8093-57C5-A48F-BBE2-ECFC9A0FF685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D9D407C-DEB5-B291-3CA8-DAA1C04A499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0860215-577D-E0BE-874B-D695C334512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A6ADBD-634D-6DB9-2737-FE409D808CF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94407F-84D7-F638-1656-B032102B475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BBE12A-CC96-72CA-9548-E37AD39278F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3FB863-36A6-DF59-EE5D-0811BE51AA70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EB3CDB-2DC7-FE66-4272-5D6E7DE61DC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2D633E-4976-A6C8-9564-D015257E1E5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DF3621-D7D9-EF4E-4DF8-AFF89C9CACC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5C8331F-3897-8517-D2D3-6FD28639DBFD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9B75AECF-48E6-C5E5-158F-5E4D670086A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E4D7B96-4079-75B4-D8E9-03C5B5C42AC7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14DC06BF-B7D0-E0A0-4959-B60C9418EBCB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95F593D-61E5-8410-6876-CB5B1CF5083F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320C1D-8E1D-B654-0493-6637AFDCF2CF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461AB2-4C40-2AF6-834C-86B59E2C0E85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DFF979-24FE-25B0-D062-8D9D5052DB36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377037-4E2E-F668-D797-C03B5B33BF2E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39848E-2979-51C3-631C-0E2AD17A5851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75E092-A37F-FB6D-0EB6-12CBF9ACBEFE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B2958D-3E55-4525-59DD-0ABDD56F07AE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069478A-2BC9-CFCF-A7DE-81759E1CBFF1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FB6F129-73E4-4FF3-D0AD-D14BDFDC6C64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AF4FCBF-9A4E-3089-AA09-824C5D816168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14825E-8DF6-D555-8208-4E3294FE3C50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F51E6A-9DE6-6901-DAC3-631445328D1C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469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38A25F-241A-EBD4-4DFE-87B8C919B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5072-EA88-23F9-14A7-D3C96FBB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385C6D-2B94-C71B-1237-E605C4301886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5787E8-7C12-AE7B-E9E4-DDE94574EB9A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7C7494-4DFA-2AC6-7A98-1122572A0FC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C5A9334-D0F4-FE7D-BA7F-C080B655DAA1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E2EE604-53C5-C51E-43DB-6C28C223A32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922F25C-39E6-A71B-41C2-378A2A3E1F4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7F14B0-E6B8-889C-390A-62EA3D57EF3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770EF0-82A2-9E0F-4AA5-4957066DF47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8BE2E-3BA5-2952-6254-59C37D52EF6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FB545-E266-BBFB-BD43-7D1FDCEC952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309073-5E62-2A79-EE68-1D3FE247C6F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DF7C1E-EA16-6F90-7A8B-96C675F7A073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416912-CC86-3FC9-8027-89FC8217791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4DF1A-AAC9-47A4-D533-12A885F58EAC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CB54B4-A973-8877-175D-8FB88F9BF93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82DEFCF-9E02-A62C-E4A6-AE91F292AEE5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43CBC2D-927A-7DFE-EABC-F8262F051334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25FC6F2-C985-533A-47C2-1EAB26C7DCC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2F0A464-7BBC-A150-9F9E-E1202808A1F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D198F6-130D-3D11-975A-0817E06D7EB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094767-D48F-0815-2DB1-B3B10B49880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1943D8-A336-00CC-5C8B-5EF70FBCAEB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86F2D0-82C6-A6C9-C9BF-0BFF2C88E68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CF7802-2EFE-CAB6-C73C-75AED39CE5C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7A7BAF-1F63-AB4B-0243-8E7DD0F947B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4E60E0-2A30-F04D-9A99-53DFB5A6721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01782C-C5B3-7243-F0C8-DC2ACC6CA966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F9C9502-3A8F-048B-0038-D4E4FE8218FA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9F7577F-E87F-250C-F21A-390559E93C6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FADD944-9021-9AA0-82E8-19B30A4A2DFC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F8929E-A999-542D-8BBA-547B641BC3D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F2D22D9-EB74-FEC4-4D05-1A4586DEC2B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BC5E4-5F2C-A92F-F06D-B5C62C4EE30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D91CAC-116A-8335-6B57-458E160A0EF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B024E9-9570-AD55-1FB4-ACDDCFAF576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381F6A-2331-AB02-AA4E-2070A02CF36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189C46-F67B-536A-B722-9A1599914A6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3DE16B-5D8B-7507-F79F-97AE697D56C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19D571-BC79-E3B6-353E-3F94ECA08F67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84004B-2660-E648-B2AE-FF30B8870785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FC89A9-57AD-464F-FA25-138E3326A55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EC7B70D-FA79-2DEC-6A3B-7F7A60E7354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19FB4F8-94C0-6D49-8102-F96D057B3B66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AD7876B-5CB5-5BAE-0A91-D34889CA999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D3C50D-84BF-E3A0-93ED-ED352BE3E08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BA5729-FB19-E77C-6D3B-734695D3D28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AE7FEE-FD32-62B2-076C-C70E82AC9A7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D1BE589-253C-5E16-0CBC-966EC7F0DF4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CCB718-9F0E-29FF-3CF5-CA5B3A17AD1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30DF0D-AEEB-7EE9-E862-F37064638F2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B8A2120-9081-59B2-6158-12BADFA51C1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F4375E-A2E9-8733-544D-823C8526796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CB37010-D759-2EF4-C209-82A4C6BAEE61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781C6372-4C42-33B7-1EB7-1261107D4C8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C813E0FF-162C-44FF-08D3-A187E2CF96BD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B34A0EE-677A-8E67-96C9-14CD4914E87C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D9CA0CD-6E16-EE59-3A31-0F0B056ABB32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779BC8-E2D3-1DFF-510D-75763564102D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E99CBF5-872B-552E-9C05-F5BC0FD7CBC6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B82529D-2F8D-F180-0335-BC25CAFCDDAB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ABA477-17FB-1B6A-4357-4C403611CF03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FF4813-75EF-2247-7608-6931036443F2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241741D-4596-69E8-24DB-F773560B2B25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EF2650-8C5D-3621-1A43-6A956FD84F98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6D629E-8B99-4435-04B1-A23CC8319D3C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9B11E8-9EFD-074A-06D7-FD0DD2AF7DE6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FA5204B-CBEA-3C6A-EE46-92E78DC73F76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B0FAF4-B1A1-DAE7-8F46-3E6E53A9831E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9AF58-EA0D-EAC9-AF62-87B334B597C7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80D8B-EFA7-7CDC-F9E7-8DEB5BF709BE}"/>
              </a:ext>
            </a:extLst>
          </p:cNvPr>
          <p:cNvSpPr txBox="1"/>
          <p:nvPr/>
        </p:nvSpPr>
        <p:spPr>
          <a:xfrm>
            <a:off x="137810" y="745614"/>
            <a:ext cx="5007164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Conditional Uncertainty, Conditional Probability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29337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33A0F-2986-CAE6-84D1-09FF14A32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18BC-91F2-72AA-BDC3-E8052B8E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F3D01E-8905-4CDC-E455-FE389DB37405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F94E178-7F42-3A5B-5E77-0945CDEFAC0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B254F3-1DDC-CFB5-FCFB-3C7B2ABEF54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E4D3849-7A79-1472-8A20-63657ADC1898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CC04D20-B401-5597-7A3F-7F6530EB6DA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5A534D6-420B-97D9-F0B9-12BE39050B7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78A1B0-55BD-2741-3377-3908E0B7D7F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8DA4F6-88A8-D9FB-2400-5584F14E08C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3B63EA-9169-3A97-9D60-67F06FB5B44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706395-5B29-5F80-13D6-E6AC2D87201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134D92-7CEC-879D-7833-2028195D059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E59B2D-B6FB-A653-A6E3-B9EB08E5883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1F3962-68BD-8215-40F7-CCD39E9D10A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2E907-AC06-E18A-4F18-0CDC639E6840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78B82B3-7E5F-390D-7D27-964368372B4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12C77FE-5AA9-3B2C-CB7F-01F97507D63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1072B0F-1E48-5CCF-2950-9C4B970FD5DD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24AFDE3-E8E9-4D96-D36F-1FC9701BEFC4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3FE95A-8285-E6EA-524F-34009AF1B355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2F3782-D267-C21B-9074-778075DBDEC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B63E47-B79B-B02E-94D4-1357012A7BB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0FDAD2-5BD9-3C8D-FE1E-00AC2E2AACF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6DDA3F-7E68-11F5-FD65-C88AB8D0A4D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07EC1F-E215-7CC8-3619-FDE58B55595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AB2AEA-B8D8-0986-8787-DF83247D562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779258-5618-1607-7188-4E9FE79EC9A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D83C8F-63C8-71AA-4EDF-49F755BA9F6B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92AA94-8C78-A754-B253-FB5239CA426F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71F5F1B-F79A-09D9-89C5-E1D5B805E39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7A2D68-229E-8425-9E68-4D017CABE31A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62A15BA-62DD-5AD6-7869-EC9736854F4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D7071A-0379-782C-6C10-FF5BD630DAA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607F3A-07DC-479D-5832-FB0DC5D346C2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28366C-9EEB-34DC-6649-FC2A934B832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B2CF47-02EF-CEEB-93AF-DBA82AEF650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BFAAC7-0D17-68D0-25B4-E9917AA94AA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A3674B-9306-6941-8BE8-62BE987C239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70ED7C-D775-7866-EAE5-F624F6832D4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87C1FF-B4A8-0163-EF86-2871960FB55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6BE8D30-CF8D-DAB5-078C-BB9A79B7246F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E453D3-AC5E-DAD6-762C-90BB31C9281F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38F0751-53B4-7BFE-83B6-B589552817A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136ACE5-A129-49D4-978C-3008BE621B12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A99E8F2-F20E-9125-E13A-F2519CB0FD5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EBB97BC-47BC-321E-5763-D6E014499D7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53B390-D519-2964-059B-CAE609F0352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EA8F17-0AEA-322C-4102-FAFA197121B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731590-E519-7BD2-B9E2-33428D972E8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98EEB9-DA2C-C7E5-95F4-2A7D7EC7A12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CB12D0-EF11-2043-1927-2677AA39491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CE3ED0-4486-6F05-9720-5EA6E5BA0C7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249703-37F3-5398-CAA3-D29A5BCC9FE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C608AF3-9D9C-61AF-A5A3-5D217A374E7B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211DA70D-337D-3842-6EF3-4CB00124E029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385B44D-6859-053B-B1A4-88AF3DD55B80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60292DA5-7B68-6717-4CB6-4A59FB516EEF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26A352C-8B53-49AC-894E-33BDBDA5FCC5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A5A553-3FDF-3E05-F346-2BCBB0575B5C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C7CE01A-06D7-1FB5-C359-5F1AD51C1D53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B0ACE-DED2-E427-FC8D-4A630D3C5FA9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FDA3D0-3D78-FAFD-7319-C1242F636B74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1F7A853-DEF3-6636-4D27-C12FC9F5293C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1E050E5-8754-FDC9-83A4-81C9899BCC84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136632-35CB-8629-D335-677F7BA2D988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10FAEC7-56FA-E427-78C0-8BF881177906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96EAD8-E19A-60D7-9DBF-9E74AD0C0588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32B8099-DC5F-7468-2CDC-2B97F1AF7421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1E49C-5972-FB3B-254F-672508EDFECF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F126B-C0CC-D070-0CBA-644751241280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444629-6B2C-4801-DD78-DC490AC5896A}"/>
              </a:ext>
            </a:extLst>
          </p:cNvPr>
          <p:cNvSpPr txBox="1"/>
          <p:nvPr/>
        </p:nvSpPr>
        <p:spPr>
          <a:xfrm>
            <a:off x="137810" y="745614"/>
            <a:ext cx="5007164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Conditional Uncertainty, Conditional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E6D0BB0-BA45-9438-F20D-3A00D0C271AF}"/>
                  </a:ext>
                </a:extLst>
              </p:cNvPr>
              <p:cNvSpPr txBox="1"/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Conditional uncertainty </a:t>
                </a:r>
                <a:r>
                  <a:rPr lang="en-US"/>
                  <a:t>is uncertainty about one issue, given knowledge of how some other uncertain issue was, is, or will be resolved.</a:t>
                </a:r>
              </a:p>
              <a:p>
                <a:endParaRPr lang="en-US"/>
              </a:p>
              <a:p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be one possible resolution of one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be one possible resolution of some other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  Then 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conditional on the knowledge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was, is, or will be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E6D0BB0-BA45-9438-F20D-3A00D0C2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blipFill>
                <a:blip r:embed="rId2"/>
                <a:stretch>
                  <a:fillRect l="-504" t="-2091" r="-56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6746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BCF1ED-CD49-3A5A-DE99-B53D8DB5C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AC73-BC99-E52B-92EE-1AD39947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7EDDE2-EA86-A9C0-FFFB-F30055C5444F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9B2035-0BF3-D555-E9DC-48F7128A2BF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A19F30-19AF-930B-1842-95243643334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0FAE09D-114E-3244-E368-59BDAA7936E7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D2A21F1-B525-EC2E-54D2-B113194DBFB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178228A-D488-7BA6-9C05-5313278A83A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D50305-8B8B-083B-598B-DEC77C5AEF0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5DC630-6A01-6AD1-0E7B-5A11031D618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5E5AED-38F7-CA80-FC89-2205EE615E5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8D2965-6B3D-90B6-E455-0500FD94115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AC5260-A417-7799-CE8F-23D8095DA65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A0D549-7125-0CC9-FD00-672E0CF020E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9854E9-8C98-536C-FD70-EF566572D27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27D78E-B6C9-DBFA-AB60-30CE96019EAA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3BE62C-0CDB-A360-A841-8A464DDE0CC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F7E93BD-C168-B658-7E36-D25A80B65BB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B162898-71EB-E254-EF5A-852FBB1068FD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D5AF30-78FB-5C54-2A46-5BB43AC3FC9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CDD9C82-926E-70BF-1A23-3C479227B16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3EEC4E-51FC-18C3-0FF8-1055BA2A82A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0EFC44-27BA-38DA-48D5-9E0744C6378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4E36E8-EEB8-C1B5-2F66-F03FA87493F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CE6A33-BF06-BFF3-1F55-AFFB47E1C0E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EEBB81-A44E-9440-38C9-4EAB7B8BF51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056D2E-5246-5EB6-EE3C-B3E655534C4F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98E155-7CD2-7857-901A-7B14874166D0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D9399D-FC6C-570A-777D-95E5091040C7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EE4CD3D-B872-01FC-7317-600A8CFD252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A43F7BD-4765-EB03-24B0-57F3CF5F026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5BB558D-9DE1-B4D2-15A5-B3780386BA70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C287DFA-7788-1390-E8E5-3A9E7FC39174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2E4ED4-F8D9-C423-9798-7024EE9C2269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18548B-7CA4-1C8A-EEB8-A4DBF24B489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EA9C9B-22A1-95D9-EF0D-7ED8E34601E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B4173A-06BE-FA3A-03FB-D6042F88687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4DB7E8D-5306-C712-620E-D5524DF3C86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B5D3E5-ABEF-387B-6C95-3A7A752514C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F98D9A-D7BA-E748-1660-A8712DC6F11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8728E6B-B901-EFE7-375B-C0E9BAE9C35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1C70E0-3F14-066B-B996-EFCD1BB5FA3E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C576AFD-FD43-4578-8EE7-4BB780318D5F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CFCE95-3CD6-7114-B72C-F86ADF183C2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C60444C-DDF1-AB8C-5EA2-5124B60BABC6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6CF96AB-9632-70FD-8AE7-32B413F9E0C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2A73350-D8EA-5E2D-6341-F2A02D31323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333F7-1CF6-DD07-663C-704EC4F9DCF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720AF5-A3BE-D73A-1049-29256CD8B50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C55802-FE50-7E96-1A9D-1CEBE278E44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411FBC-BA3D-4A40-DE40-0808301026C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73782D-9D70-D940-D265-D04A36A16F0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4F1252-3BCF-0C6C-2DE9-68B5AEE639D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47A419-4901-28BB-2001-999CFA4902A9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0D5FE6D-A24F-38A3-F990-87EA1A6E4CA4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2D2DD25-C1F2-68D6-64E1-FB762F4B32E0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8F68A903-8305-443E-4AC4-0835852A871F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E20A9A1C-8131-F94D-AB5D-2366D519BBD9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CD76AAD-805F-94DD-A18E-E7470B6C8D86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0F88D8-6FB9-798D-2544-27DB0D2D7DA2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D21D6-887F-A73A-0247-7785CD9DF303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895C19-5FDE-EAE7-4F71-B8ED730EC64A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AD01B1-9C35-F0FC-5248-C96DBE522427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B66B2CC-EC26-5B29-1738-2E127D973AF9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9E4DB9-956F-9724-2E74-29E84FFD97D4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98EE7C-D45A-6BE4-B48D-3C1386DA3E17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E535C-354C-06A3-C13F-CED1B3381177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E19A29-F893-7833-75FD-828D44553D01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B02AA7-59A8-6259-3E4C-84F8A5B452F8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7346BF-6629-8954-EBB3-56E9575DCE39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2DB306-86DF-E6D3-EB80-1A2D9E51B40E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3461C-A0A9-BA66-F0A2-93707972E632}"/>
              </a:ext>
            </a:extLst>
          </p:cNvPr>
          <p:cNvSpPr txBox="1"/>
          <p:nvPr/>
        </p:nvSpPr>
        <p:spPr>
          <a:xfrm>
            <a:off x="137810" y="745614"/>
            <a:ext cx="5007164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Conditional Uncertainty, Conditional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917975-6F64-366C-C763-9A2067AABDA0}"/>
                  </a:ext>
                </a:extLst>
              </p:cNvPr>
              <p:cNvSpPr txBox="1"/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Conditional uncertainty </a:t>
                </a:r>
                <a:r>
                  <a:rPr lang="en-US"/>
                  <a:t>is uncertainty about one issue, given knowledge of how some other uncertain issue was, is, or will be resolved.</a:t>
                </a:r>
              </a:p>
              <a:p>
                <a:endParaRPr lang="en-US"/>
              </a:p>
              <a:p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be one possible resolution of one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be one possible resolution of some other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  Then 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conditional on the knowledge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was, is, or will be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917975-6F64-366C-C763-9A2067AA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blipFill>
                <a:blip r:embed="rId2"/>
                <a:stretch>
                  <a:fillRect l="-504" t="-2091" r="-56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EAE70D35-AC54-DA3E-96E3-675D980DDE29}"/>
              </a:ext>
            </a:extLst>
          </p:cNvPr>
          <p:cNvSpPr/>
          <p:nvPr/>
        </p:nvSpPr>
        <p:spPr>
          <a:xfrm>
            <a:off x="1356576" y="4376511"/>
            <a:ext cx="3689887" cy="248148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8BA00B-CCB0-EE7B-5CE3-E4B1EC0FB4C0}"/>
              </a:ext>
            </a:extLst>
          </p:cNvPr>
          <p:cNvSpPr txBox="1"/>
          <p:nvPr/>
        </p:nvSpPr>
        <p:spPr>
          <a:xfrm rot="1453117">
            <a:off x="2931527" y="3132309"/>
            <a:ext cx="4389236" cy="120032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EXAMPLE: Uncertainty about whether a coup attempt would succeed, given knowledge that the military performs poorly in a war against a foreign military.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CD05F55-92AF-72AF-89B1-297F72B6EBD9}"/>
              </a:ext>
            </a:extLst>
          </p:cNvPr>
          <p:cNvCxnSpPr>
            <a:cxnSpLocks/>
          </p:cNvCxnSpPr>
          <p:nvPr/>
        </p:nvCxnSpPr>
        <p:spPr>
          <a:xfrm flipH="1">
            <a:off x="3201519" y="3628596"/>
            <a:ext cx="63523" cy="63362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455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046CD-976F-B749-2E2C-ADE313AB9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581A-6687-00B0-D802-B5D416F9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BA7242-03FC-D4FB-B989-C05D9F60E72C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95B558-56EE-DA9E-A1D8-4C09DBA7952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739C0A-9182-76FF-370B-1ABD010A502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0F93391-37F8-4E41-F1B4-FBC8FB5CFFFE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F0F308C-6C65-49D8-EBB2-A89D3439B8A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750A75C-2118-CC12-F18D-43A82C402B2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23B742-6774-CB67-0586-8FC0B94CC22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235E5E-838E-5125-BA68-2924015DC12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4B49F3-851A-FC82-55D1-DB63B2EDD9E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FC81CE-0AAE-9C36-DC4A-6F1DD364651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1B7906-40AD-B3D7-0398-8C7E8110E88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3C583B-91CA-608B-D2CD-B6EED0D0449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C55A81-60A4-E8F7-9DBE-BA5C46821CE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931419-65D4-83A9-BF43-BCC455201171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D4C1F1-A262-4B8F-DC9F-EC26C7D4A224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7E6729E-F8DC-A407-E752-3BAE288A82C5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C3207CF-7820-AFFB-55F8-87530AC66AED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1394295-63D0-3E5B-6D57-607955AA935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5D31002-E3D3-54E3-5711-7F38188F36A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A15CF3-31C3-040E-9160-EDC289EAC922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201003-A203-8F0F-C8AC-BCFC56885B5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CB0C1-544A-FB38-61EE-EF50CCE5665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375312-1B59-8611-9535-64C5E2E1C6A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93D199-488D-C3EA-D2B0-171383F2F48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8B47E1-9E8B-13E9-F086-4A602993DB8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295682-DED5-A0DC-2FDD-404AB999A6F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4B656C-64E8-0DEC-EB02-F7260E8C39A9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B107A0-7F51-7188-74A4-0FEE95D652D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8DB970-3713-3826-36E9-2F1C7BC3C81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41C11AF-1F79-28CF-7BBF-D2D282E6F592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5138564-7102-3E78-91BB-B2A32691056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AB7C662-1DD5-954A-B377-9F6DE0F296C2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1476DC-121E-82BE-13DC-0E103718BCF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FC3FCC-A4B5-8628-2B6C-9FBF7E94F53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3D555C-F0E1-AD5D-2BE6-B683565C61BF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DD2154-FCAA-BEC8-ECAB-0F009A86B23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07EECA-292C-A4DB-51C4-6431EFAAAC4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64295D-FB94-67B8-F39F-6100CCCCD7A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65718F-032E-BF40-1872-BEC0ED80BCA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BAF5D2-0CED-6456-E098-01B15AF0664D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9A847C1-C2B1-CAEE-2C86-F6F508138F1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67D3F9F-7101-B009-8B76-3A87F1147EE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1D3F6EC-A609-49B7-EE30-FCA16D610EA4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7283894-6AF0-B442-029C-EA4D84BC46F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2C260CD-3DE8-E2D7-D7F6-817766FABB1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49F24F6-85D2-62C8-165F-82A8041C800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A36798-A46B-BCF1-BF64-065D5EA15BB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D79EBAC-6CE3-608D-B42C-87733DA663A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FF614F-1E4C-8A9D-BFC2-A33920B571B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9D52B0-0EDC-3C4D-43B5-F0F6BB9F147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AC11EF-1F75-358A-3427-D9E6FD0965C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8FC703A-FB81-F493-BF8B-391793AD216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BFBDC3F-5E7E-2799-2383-4F0912032F21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F210627D-A33F-D9BD-3893-2C4AA8BEBC40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755C4FD-BF92-C774-8A06-31A8EC7FDC00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6D5C8D-72C1-C5FA-8040-76A12D87CA61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ABC10C1-4D3D-8A6C-D012-39CFCB5F892C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4A50BD4-6A45-25C5-00F5-EED1DC134EB7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484506-2AD7-40EB-4024-A9C8FDA7F2AD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16FFD-75DD-DE21-78BC-7DF13B8FC980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7D61B8-A0CC-243C-5877-2A0A4E8698FF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A11C5C3-D141-5A81-350E-BA412B232393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5234A2-0385-212A-6EF5-7AD74897D9E2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5BBAF2E-8AE0-CA4C-E23B-CD81AA7B6BFB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4A98BE-9309-D2A4-CB6E-EB5AB61A87C3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25EBA4-DF8C-B112-BC54-FE28F9AF035D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AC6347-B019-8ABD-E671-37B7DF9DEE58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5A94A6-632D-2365-323A-F37EDF904B1D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E71A0-3968-A655-29D8-F34912FE5502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7C73B-A907-29A8-217E-5299F77809C8}"/>
              </a:ext>
            </a:extLst>
          </p:cNvPr>
          <p:cNvSpPr txBox="1"/>
          <p:nvPr/>
        </p:nvSpPr>
        <p:spPr>
          <a:xfrm>
            <a:off x="137810" y="745614"/>
            <a:ext cx="5007164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Conditional Uncertainty, Conditional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9864355-199E-43BC-5727-8EF4713A70D4}"/>
                  </a:ext>
                </a:extLst>
              </p:cNvPr>
              <p:cNvSpPr txBox="1"/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Conditional uncertainty </a:t>
                </a:r>
                <a:r>
                  <a:rPr lang="en-US"/>
                  <a:t>is uncertainty about one issue, given knowledge of how some other uncertain issue was, is, or will be resolved.</a:t>
                </a:r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one possible resolution of one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be one possible resolution of some other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  Then 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conditional on the knowledge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was, is, or will be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9864355-199E-43BC-5727-8EF4713A7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blipFill>
                <a:blip r:embed="rId2"/>
                <a:stretch>
                  <a:fillRect l="-504" t="-2091" r="-56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088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994E3-4A12-150C-E2D4-E3D478F8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AD5B-4548-8739-BEF3-150C1861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72CDDBB-0641-AEBC-9D47-6F6498019A7E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9F273AB-9588-78DA-BC38-E9D1BF67907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95016B-33C6-62D5-9840-A3DDCF81AEC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0DF2688-9BCC-9694-EC2D-1475A1298337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D4C5826-39B0-4538-7A02-F82DBB555FD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254826E-5B7A-C3AB-512B-000FEFFD0A05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AC9A5E-27DD-500B-89A7-30D75A8F609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3146C-B1FB-9D27-3D96-F4F541B7E68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5CC3C0-A244-7CC7-76DC-7FE6377566A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031B7F-C81D-3DEE-B9EB-54EBC9779F5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C87D3C-5A2F-7D50-25F6-A6131692B68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FE862-A7DA-2C77-B9FB-23389524F57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B07A2E-3B94-4277-378F-7B37A98947D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EB54D4-93D6-732B-4437-191D7F4AA0EA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5BC80D-9682-44E1-E90B-DDC3330DDBC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C83967F-4A44-296F-3410-3583E2D4CD3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D93D86-0441-C036-B0D3-28CBB4762308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0101BDB-8CBE-97BA-239A-C7CB382261D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4CEF952-86A9-866C-0543-053979350585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BA95A9-67D2-A167-5D90-95601184D06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0EF4CB-32C6-85F1-6EA8-ADF7A957CB9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B8763-B8BA-A9DE-2279-70BDDAEED50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7C990B-E8A3-6884-37CB-C49947B78D0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4E2A3F-A91D-AA50-A0E2-E88AB24E409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2D8FFD-4198-41F4-CB9A-567E05E0035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059CD4-B05C-8DD3-2C47-D9E511ED277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1CEF57-996C-80D5-8FAC-65955E93A664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3831A9-87F7-10A3-07C8-EAA276951E8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B7C7797-3B7D-314C-470F-10162C6C490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CEF570D-FCCE-0836-F664-0E7901DFA505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FAEA41C-6AF6-0E2A-B8AC-EDF8E06736A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78D2E0B-69CD-473C-0D95-81E0F02600C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87EBB4-075B-2840-20BA-595C1F7E096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59960D-8777-C12A-F92B-6D03EC04F349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1E3421-2C95-4556-D3ED-A0B9EB01AB4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2E2613-A65F-2CBB-A58A-AADB15E09D1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0C03A8-7801-D715-D21B-8E72BEA8A83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84921A-6963-3CCE-718A-0F3333FCEB4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905A8A-F5DE-45F9-D1C4-98E91A9C38D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6EAD14-7758-9CA8-4672-A5A584429458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25592FB-281A-68AF-8347-CB9272785A6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1F5603-BC95-83DA-2477-9FE4B4B3DA2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4704A71-48A6-956B-06C1-AF9BA0870F91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ADE01A2-F898-3538-DEBB-340C2823DAB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04099F2-3C8F-F8CF-4BF5-9BD236E6A3F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459029-26D4-1FF0-3979-C2E00AB0612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DE49FB-8851-DF74-A9FA-60C428B4D33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5F4754-EBF7-4B0F-D959-DD4F8CB9FAB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4CF8D11-8DE4-40E1-B44D-C84A232E7E4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633B4A3-44F5-8DC6-346F-2F17C5AB897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926C7E-FFD8-E1CD-D07D-EDFD557BF0E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FE98D5-B457-51FD-5E4D-BA681A11DC2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FBD030A-3421-0731-4CCD-34CE8C9E69C1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88FC63D-DA1E-FBB4-7EB6-DB413685F05E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BB18404D-6E8B-E04F-29B2-A288985E8310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132B152F-8B9F-8C0B-CA69-8F22205EEB4D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C9EB149-ADC7-2FD5-E65F-2DCD2CC37471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AC4637-99D0-A36D-59A5-EFB51DD9D26C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E66FF9-BD58-6839-0C9E-DDD2DA260F42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3B06B7-7101-C551-5021-458F555D8DD0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2FBAFA-4CEF-EB18-674D-1FA346322267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7E58DAF-F4F7-D9C8-7A7A-41E233C7574D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20D4871-54C3-88EB-4A54-E4E2CE69EE45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44CAD9-7267-B949-6594-1314D6AADC3F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70D5C80-C9ED-103F-E1A1-D4F0E83FFC63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0035C59-FD25-A099-3B8B-34C22B186372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311DAE-893D-8E93-E70C-CCB38AD68A18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99212C-F441-1693-BB17-408EE4248E29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FD5D1-3575-ED4F-192C-DE212A601EC7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18323-549A-078B-E524-22FD7C7DCAA8}"/>
              </a:ext>
            </a:extLst>
          </p:cNvPr>
          <p:cNvSpPr txBox="1"/>
          <p:nvPr/>
        </p:nvSpPr>
        <p:spPr>
          <a:xfrm>
            <a:off x="137810" y="745614"/>
            <a:ext cx="5007164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Conditional Uncertainty, Conditional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57B70B-5302-C97D-CB8E-BCAAF1C6FB1E}"/>
                  </a:ext>
                </a:extLst>
              </p:cNvPr>
              <p:cNvSpPr txBox="1"/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Conditional uncertainty </a:t>
                </a:r>
                <a:r>
                  <a:rPr lang="en-US"/>
                  <a:t>is uncertainty about one issue, given knowledge of how some other uncertain issue was, is, or will be resolved.</a:t>
                </a:r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one possible resolution of one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be one possible resolution of some other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  Then 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conditional on the knowledge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was, is, or will be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57B70B-5302-C97D-CB8E-BCAAF1C6F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blipFill>
                <a:blip r:embed="rId2"/>
                <a:stretch>
                  <a:fillRect l="-504" t="-2091" r="-56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7B4372DD-029B-774B-C109-0421C1C59F27}"/>
              </a:ext>
            </a:extLst>
          </p:cNvPr>
          <p:cNvSpPr txBox="1"/>
          <p:nvPr/>
        </p:nvSpPr>
        <p:spPr>
          <a:xfrm>
            <a:off x="4963844" y="3429000"/>
            <a:ext cx="6192314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EXAMPLE: “succeed” is one possible resolution of the uncertainty about whether an attempted coup will succeed.</a:t>
            </a:r>
          </a:p>
        </p:txBody>
      </p:sp>
    </p:spTree>
    <p:extLst>
      <p:ext uri="{BB962C8B-B14F-4D97-AF65-F5344CB8AC3E}">
        <p14:creationId xmlns:p14="http://schemas.microsoft.com/office/powerpoint/2010/main" val="52402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D1099-16B1-8E9A-13C2-D4C72A39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the Uncertain Effects of the Ruler’s Choices</a:t>
            </a:r>
          </a:p>
        </p:txBody>
      </p:sp>
    </p:spTree>
    <p:extLst>
      <p:ext uri="{BB962C8B-B14F-4D97-AF65-F5344CB8AC3E}">
        <p14:creationId xmlns:p14="http://schemas.microsoft.com/office/powerpoint/2010/main" val="2046805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0D73C-095B-43B9-7CEC-531903AEF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7F9E-7D54-4BEC-CBC5-577367DF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F6D412-500D-3C8D-7F4B-D73B07261741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40164A-AAD8-3610-B095-BD3326D5C85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7D88A61-D930-6634-F84C-0C6DF2AB1961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AAACBFD-E13C-3FD4-540B-6ED510722F8C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9E44BDF-0455-61C7-CD45-973EEE5C570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3E22422-1A64-3A2E-1077-D0426CD08D29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D50EFA-4774-64E1-2296-F27E53E127B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24668F-4428-4AEF-B53B-B25604CE498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D1F479-F87D-E045-CE01-BFEB9C09EFC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2F9D43-26F5-C1F9-B9C4-4A010C2CB1D4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7C969F-5918-C50B-3A0E-02F7E86AA5A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13322B-A4C8-2B48-3714-9DCDCB8C14E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D3F7CB-4191-26C8-7260-DADE300DE8E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B940D2-9C03-B638-0791-391436A9AAE0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883D82-7FB2-8AFE-E399-9924D826E3D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C511D9C-8D05-CB76-B674-223CA28B55B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E2AA01-4BD0-CF2C-1315-E0D2EBD77A8A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F2F919D-3B72-2BEB-0141-2DAD09BF1B5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644CB7A-B7F1-5A6D-D3A7-E8ED6031439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99F5C0-3977-CD0A-46C3-04BF01E510B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A4C39B-BDC0-866A-0026-23033F20F70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A69C5E-FDAA-40AC-D091-595EF6AD517E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AFBD4B-6B73-EB62-C83A-A2DF4E56469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39BCBE-AE85-FDBC-4CBE-CF75BD9C7AA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CA8423-D7CF-4AF6-E2AF-EC5607AE6BD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B4294E-A5B0-B4F5-9534-89885A83948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29616F-8E57-8338-75F0-8744AA94DB2B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71DD17D-E13D-9AD1-4E86-BCF03312246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CFF6556-ADAF-FC57-8762-552E2DFDA75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E0E4A89-FF48-7DF4-25D1-0C593E74DECB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C5B1469-F831-5270-6A89-5DE1644C825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66C9336-74A7-17E4-0D5C-B43D95B8852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062624-1739-4E10-554C-6266578A2C5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21D626-4187-4E58-F386-D04B1EFC5B9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56BA0C-C55F-0DB0-522D-5B59910B725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498D70-79AE-EA8D-97DA-C2CFD2BD72B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A5393-AFBE-2353-F1F8-C4BF0DDA0D2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54853C-E948-3875-E645-2511F68031F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F7D35-07F9-9E99-EA58-18ECB8DE54A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E9426E-BF00-1BCE-4AA0-0D9995DF7088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0323C91-C34F-2E86-B368-721E3AD324B4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2C3CDD5-AAB0-59C2-CE0B-27EA5CBB9C7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0A4C6FE-A2BE-7CFB-A569-C3EB85408703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AC1DFBE-96F0-CDBA-BCDC-662BA1269680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62E63C9-1F1D-8AA9-E9BB-2D36864C7D02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CBADCA-A195-3BDF-5A2D-2910214CD6A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B594A9-8BD9-31A9-2ABB-C575E401A08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43CEB2-DA5A-8B54-4C8C-6BFF2ADE3DE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A56A46-7E5B-9FFC-FFD6-22AB045B151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001998-9C1D-FA05-1FA5-188185CD242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6990B8-653F-19F5-61F1-122824ABF91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3CA802-836C-269B-5E4C-2A04C7D2DB9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99EA-CAC9-025D-F315-519588686959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AFEC0707-26F2-F67F-2111-508B1C78F791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F866137A-3A90-0920-5487-1915D8E0EFED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AEB7062-FC4C-50B8-91FF-7DB10A022241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243804F-B456-2D63-53B9-FD3A7ED99092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8C3FB1-50BD-B417-1B41-9699A6A06E5F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18B47B-9BB3-7A64-ED5B-B0AB8E196B22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27C14A-5C03-6099-A224-0AEBC61BC210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5218F5-9219-BF19-08B0-17D4A45DD487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773D471-D0B8-8DA0-303B-8380648202C7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0835C72-F3B2-C7E3-C00F-067BC711CA9D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7D17301-00EB-7669-1842-06B28B23F404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C3F69A-9BB2-A9BB-A926-DE4DE0B93B0C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0F4395-0B92-EC44-8381-CD4DF870FAAB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76F9118-372C-D52F-517D-0FC96B57CDDD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5153D9-E799-6248-48F0-CC72B4D0D649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44D8B-C5F2-441D-AC91-756F78539ED5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4C201-B4A9-D175-236E-D97551F85108}"/>
              </a:ext>
            </a:extLst>
          </p:cNvPr>
          <p:cNvSpPr txBox="1"/>
          <p:nvPr/>
        </p:nvSpPr>
        <p:spPr>
          <a:xfrm>
            <a:off x="137810" y="745614"/>
            <a:ext cx="5007164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Conditional Uncertainty, Conditional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264F4-1F0E-6D8F-28F4-110DB76ED447}"/>
                  </a:ext>
                </a:extLst>
              </p:cNvPr>
              <p:cNvSpPr txBox="1"/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Conditional uncertainty </a:t>
                </a:r>
                <a:r>
                  <a:rPr lang="en-US"/>
                  <a:t>is uncertainty about one issue, given knowledge of how some other uncertain issue was, is, or will be resolved.</a:t>
                </a:r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one possible resolution of one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:r>
                  <a:rPr lang="en-US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one possible resolution of some other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</a:t>
                </a:r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 Then 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conditional on the knowledge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was, is, or will be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264F4-1F0E-6D8F-28F4-110DB76ED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blipFill>
                <a:blip r:embed="rId2"/>
                <a:stretch>
                  <a:fillRect l="-504" t="-2091" r="-56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7262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88461-65D1-ECF3-1F80-BC7C852F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B925-B0B6-A6D2-58BA-5385E9F6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454175-A1D1-1986-6C4E-93832E0AA91D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1FAAB7-7E95-2DA2-1983-FBA2200AF8E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AB1DF4-F1B7-4BA2-9586-53D90D6ED91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6358AA1-B778-8437-DFAA-1676C33CFD05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D1663C7-845E-0B41-BF1F-93770E83207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2A38C03-9051-1C0B-6A12-F46C3E2BC51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3B96A7-F374-BD1A-7CF6-28E65B4F41F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5C61CA-5ADF-2C72-3644-8B93782B82E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96E259-8213-6519-CDD2-11779430E48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BD9A81-FC89-B7C0-D838-DAF5D2D8F72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A25ACA-6F28-A0F0-A747-0964FC1207E3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F9E108-007F-BAC2-F1B8-E86BE819CAD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0A375-2D53-D410-9E6F-CE6D654E916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F2CD0D-8565-9B81-2FD9-82028308BA38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28CBB5-34CC-F480-1857-87775E1C82B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454AF9E-1495-2EEC-446B-2DFCFA215A3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32BFAF1-1917-D812-FCDF-8A32CCB8CA7E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31F49DA-E723-0FEF-2361-2224B9F6710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1BD8100-4928-70AD-2820-06298C9B250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3FFB15-74CF-C023-D4FD-95F53BFF3A4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794DF4-9324-3BDC-D1D5-5666CA99D05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C8AFB9-067E-9932-F194-A0028B8F156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82418C-012B-1B26-72EA-9C08E8CE046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167F3A-AD76-D87E-54F2-083A097038D7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A44E1D-B0CC-CCC5-81A4-D65022A172B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658C8D-62DD-71B0-B192-AD7288A55DD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F2A6A9-0D9F-245F-5BD5-65123D21162D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9E7924-0885-A7A4-67C2-4E5DE24991B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763225F-EA84-48FB-A086-A4C730A60C9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F000506-4A55-9AD7-936D-C3B3C388B38E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7A1365F-0D78-6097-5727-1E31C4CE582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7466430-2A88-FECF-76BB-9BA065D4918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1F529B-28C2-76ED-B7A8-8DC02D9F40E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0B28D9-79CF-4786-4F6C-2910C266BBB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0C9E2C-964A-B975-76E1-5EA607F4F54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49B17-9DC1-1FFA-F7C6-6F71556E322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8C8ED9-4828-A61F-2AA2-A2BEC6E044E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7CCB96-850E-9D17-F006-EE286CD8920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EB5A78-60A8-236F-DBDD-37144E110E7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F9CA6-DF61-0667-AED3-7C72214A0A05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D340EB-A6FD-8D1A-0BE0-714BD1130C1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435A369-B56A-3356-6A52-B2808D4C27A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DDF9180-4B7F-C393-E5EE-B6595851D1F7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B8AE45-5601-4098-4512-4ED3500E2D3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179190F-F92D-C8B6-F402-3C47E163135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077324-18E6-B111-549C-58587A72C88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FBA071-1313-FC08-C74A-7C49FED4236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40E7CD-0F3B-8A26-22AF-200D619B348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81DC57-F8B8-0564-71A9-977957EA497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34776B-06F9-F13A-DB1E-893D2FB3765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1C9FDC-7637-69B5-0611-E910F71B0E5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0CB2F1-6DA4-1909-86CB-7B7B43B7987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F2386E6-3547-A274-C98F-4BB09C5D408D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ED6AA70-B5F2-07A3-6328-70ADAF2154DB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6D1375D2-CC6C-18FF-8F84-06B5BBFA40B7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625385BE-4954-3428-1230-B6B2C9EFCC61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4A4F5EE-94E4-5E8B-E182-57A4273FAE06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BCFA295-30CE-D9E2-D0D8-F0286D652C7F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2A58C2-9CD6-76E8-96DC-2F885896F2FD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B204C6-82C8-5FE2-2593-CA5608A65146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A34B3-47AC-3601-D55B-98B71CF9F322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EFA19E-C06F-5809-439B-48314A23786F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462C3A-CEBD-8B9C-C3BF-F3E03E4E1C3F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023ABB-0851-8DEA-AB1C-B3325CB2B2D1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3174FA-6D66-D6EC-D60C-0C488A7E135D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9197D34-A1BF-0E84-156A-E94B9D19DC33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D7BD17-7F92-D0AE-99B8-8B7DEBE8EDBD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6C75E5-6398-CE40-BBF7-568255E76946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7A202-2E9E-5C01-36DB-C200B011816D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3A4EF-873D-803B-866A-48358A6A681B}"/>
              </a:ext>
            </a:extLst>
          </p:cNvPr>
          <p:cNvSpPr txBox="1"/>
          <p:nvPr/>
        </p:nvSpPr>
        <p:spPr>
          <a:xfrm>
            <a:off x="137810" y="745614"/>
            <a:ext cx="5007164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Conditional Uncertainty, Conditional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0DEC2-F9CD-48F0-CD99-8D7A4B24BAF7}"/>
                  </a:ext>
                </a:extLst>
              </p:cNvPr>
              <p:cNvSpPr txBox="1"/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Conditional uncertainty </a:t>
                </a:r>
                <a:r>
                  <a:rPr lang="en-US"/>
                  <a:t>is uncertainty about one issue, given knowledge of how some other uncertain issue was, is, or will be resolved.</a:t>
                </a:r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one possible resolution of one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:r>
                  <a:rPr lang="en-US">
                    <a:solidFill>
                      <a:schemeClr val="tx1"/>
                    </a:solidFill>
                  </a:rPr>
                  <a:t>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one possible resolution of some other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</a:t>
                </a:r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 Then 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conditional on the knowledge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was, is, or will be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A0DEC2-F9CD-48F0-CD99-8D7A4B24B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blipFill>
                <a:blip r:embed="rId2"/>
                <a:stretch>
                  <a:fillRect l="-504" t="-2091" r="-56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73816271-7496-22B3-4225-616FE6DBB2E5}"/>
              </a:ext>
            </a:extLst>
          </p:cNvPr>
          <p:cNvSpPr txBox="1"/>
          <p:nvPr/>
        </p:nvSpPr>
        <p:spPr>
          <a:xfrm>
            <a:off x="4963844" y="3429000"/>
            <a:ext cx="5090976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EXAMPLE: “excellently” is one possible resolution of the uncertainty about how well the military will perform against a foreign military.</a:t>
            </a:r>
          </a:p>
        </p:txBody>
      </p:sp>
    </p:spTree>
    <p:extLst>
      <p:ext uri="{BB962C8B-B14F-4D97-AF65-F5344CB8AC3E}">
        <p14:creationId xmlns:p14="http://schemas.microsoft.com/office/powerpoint/2010/main" val="22884032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2C200-8635-762E-5C5D-BE6E2AB1D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0BAC-CA6E-AFB9-F793-2F82E854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BEE2F3-B54B-2704-2ECF-EB2F9748CC5F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DFC6BF-041B-EF3E-46CD-A132BA9C11B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B491C1-9DA0-7679-2D06-A605CBF4A03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664FC40-6C85-F9AD-7728-8F8511E9A2D8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F9539C3-B541-43C5-9ABF-DFF0846B227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9EB973B-EA51-950F-E52F-476E30FB2F29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0B422A-3907-E3A4-74E3-3992D82F92E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5A5104-1666-9F0E-D936-085D07B630C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D17EC2-08C8-6CEB-12C9-5D9A9AEE225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BA1EAB-9A65-46A1-E4EA-236042868CCB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878D1D-1ABE-56BC-8D7D-068F164B6AD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4897FB-BD5B-BDF1-6DD8-8787542F489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230026-3CD4-7A07-F9B8-D3FF7D64D5E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E3ED38-C939-64EA-A6C7-FA7195340F91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80B250-EAFD-50FD-7D68-6F805C412AB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F92A79-529B-1A9F-15B1-ACB54492F34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C4FC7C-646B-EF94-3366-8DCF6146726B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1FEAA72-AF6F-4491-16DB-B0753117519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4697282-DEF7-AB39-78B0-8B0BF3575A2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8C3ECE-C3B6-E30B-4322-AEB40E8C812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1589D7-9D4C-D916-77BE-16ADA331D30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E4725D-E875-CEC0-763F-71E49F815D8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EAB980-2908-3039-1F23-40E5018EB54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B71436-4931-4352-90F2-BC9DE34E571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FF5FA2-1320-C39F-F36A-BBBE49B18CAF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AD11A9-0690-E19C-757F-30F43A14A06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A5C85F-CF27-3D43-5B3F-1BA1B2AFAE81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761FD6-170F-14B9-E594-308DF2B0AB6F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0A58E1-B668-C872-62C0-EB131B02961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F2D5FEF-569C-4704-D329-EC28CA781BB6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FC4E7F7-EF25-0428-3E53-50FEAF32CF8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94A0D3D-0CFF-C20C-12A0-111DC70E520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C53ED1-05AF-327F-C95F-D10F3070E19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984E8A-7738-1B7D-1C56-1BA52AC2671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5314F2-DF62-19DC-1F9B-BCBB9950FA0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2BD1A9-2B65-C86F-C238-AD496F6B528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E29BA-55A7-86B9-D6C2-BA6F9645CF0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9694E9-6AD5-5AA8-0253-87A69ACD90D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663406-BE21-C8D0-D8BC-E6F8F549412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C87327-4F72-EECC-D5B0-3F9358D42425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55C6F5-3864-39BA-D12D-D43FA8A7811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624A8BF-A120-19C2-B6DB-B56C8BB2278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4FA8A6-AC65-A7FF-9507-DB43DF150732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0B35247-C04D-27F8-13CB-CB10271C1450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22F5A7D-0D2A-B500-C606-FB7335F1975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745DF90-6E74-7CD4-2D87-6608B49B2ED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7AB230-5445-39FE-7252-8EB92773268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048379-A966-548B-1103-AD81D5DB04B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541968-5D45-639A-A90D-D68DB717F8A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56CEDF-E00C-7B49-6104-9487F07D42C7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C93A80-E2F7-28C8-8EC4-C7B4B3152E7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F7D0BA-205C-BF71-C01A-563BEFCE18F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AC4FEBA-46D0-B0C0-A63A-42257340FC9A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7A8F33B5-CD5E-91D8-E524-A68B2C920A4D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DB37F4D-C976-A815-1044-AD5AF84CAF74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B5620810-72B1-5BDA-FA20-A80BA8ECD2C6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FC8AE3A-2077-47C0-F2E2-9AEF2166D46D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34FC7B-A3AC-94A7-688E-7E2AA3D55925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9507F7C-C38A-1A3D-4AB2-FAE6A7D83551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EA50D3-6A24-DBA7-992D-8E54E9C95B7A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A5C0DA-6568-666A-B6AF-3EC7FEF14996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EE9C7A-5FFD-0D65-F6E8-17AFCD688700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93D179D-095E-A2AB-E690-D01E0EE7661F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5ABC096-A0A3-33B4-4307-B4D867B389F8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EF79B4-DAB6-6716-B1DE-361E9F434FBA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4EDF83D-43EA-5AB8-DCC9-A784F21DCFC7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2D8B9E-90DC-AF42-CCE6-C7B7854C18EE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C9F41-A48F-BF92-01A3-F159FE303ACC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A9276-E7C3-EAA6-FEB2-5933AA8790B6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29D3A-7CD7-9E78-6A3B-6C3D6CCD73A4}"/>
              </a:ext>
            </a:extLst>
          </p:cNvPr>
          <p:cNvSpPr txBox="1"/>
          <p:nvPr/>
        </p:nvSpPr>
        <p:spPr>
          <a:xfrm>
            <a:off x="137810" y="745614"/>
            <a:ext cx="5007164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Conditional Uncertainty, Conditional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832F1-B75B-6030-F9E6-BFCE918C2097}"/>
                  </a:ext>
                </a:extLst>
              </p:cNvPr>
              <p:cNvSpPr txBox="1"/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Conditional uncertainty </a:t>
                </a:r>
                <a:r>
                  <a:rPr lang="en-US"/>
                  <a:t>is uncertainty about one issue, given knowledge of how some other uncertain issue was, is, or will be resolved.</a:t>
                </a:r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one possible resolution of one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,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be one possible resolution of some other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 Then 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conditional on the knowledge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was, is, or will be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832F1-B75B-6030-F9E6-BFCE918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blipFill>
                <a:blip r:embed="rId2"/>
                <a:stretch>
                  <a:fillRect l="-504" t="-2091" r="-56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3448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19D653-365C-10B1-3A3E-02004BBAE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D34C-5848-B37E-0400-F84691BC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90E390-D3D9-24C4-27BD-9525EC0CA7A1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1D7AB4-90E7-6038-7F10-7A526344D89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DFFE8E-0770-BE3B-4399-3EF94814180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F55478B-65BD-ACD6-927F-4D42393CF093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C18C6C8-D909-5646-0D6A-B02B60FE592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2D49D29-D125-162A-EC0D-3188E421409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B5AD8A-B150-5BBD-0FAB-238EE46DBD3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7C0481-7C93-4CA2-C355-C8BD2B2B63E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1493AF-F1C2-4BA4-CB65-D344A92BBC9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0C568B-0690-50A7-E841-F268EEAF6CC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BCB2E6-2E14-44D9-88EA-C62C75DBC27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EE48F9-A59C-166A-0ED7-F83D55FAB0F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86FD46-3A71-BB87-86F8-60AA6EDB5F4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F0B011-355B-A087-5E05-B8769EEEACFD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04639FF-4E7E-5A02-B375-F6497200099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752FBDA-E347-BCB1-50CC-9035D274361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AC33862-80AD-284C-55E3-772BFE21DA74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E72E3E3-8650-B4DB-A358-1878FB8B4AA4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91E7BD4-03C9-EFFF-5E8E-DB3783C4624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1B9FF6-6C48-C13C-2522-35D1CFB494F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4BD97-47F4-4D45-E7A8-4F384E8F364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FFE696-579A-978F-9EF1-824E2431E8D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38BD5D-E383-D626-A215-E12B64FB49C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106EA4-A6CA-CAA7-89DF-64682412028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81F2D8-A56B-CA83-6E5E-06E95BAC837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0AA6FD-BDC5-D802-7C3F-0E0D1DA4E1E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ABFC5E-111B-F2E2-6213-20802454F538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EDD2811-24BC-A725-A8CB-ECD2AF124CB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A791A1-E80E-D9A5-0AAC-3902FE142CB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9D81D1C-A9EB-C115-ABCD-534625C88A44}"/>
                  </a:ext>
                </a:extLst>
              </p:cNvPr>
              <p:cNvCxnSpPr>
                <a:cxnSpLocks/>
                <a:stCxn id="41" idx="1"/>
                <a:endCxn id="41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923C555-87CC-B957-FB7C-F2AB8E18EE7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008EE93-1C11-26A9-D3CE-5619315DF932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165C79-FF0D-7AD9-6865-726AFBA44162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D8F240-FF4E-045A-B4E7-AD1FE333B05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ABDC68-FCD0-A027-2984-F39B6410459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AC95C6-B9A2-5F8C-4D8D-DD7750AFE82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202881-4BD1-8158-A452-D933FD8B9CF7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91A66A-7E7A-CA75-1888-34ABC6D5E7B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54CBC-A0AD-6E00-19C2-99A1326B6CB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78243F-D32D-CE2C-8F47-A9E83F039F4E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99BB98C-6E03-6C56-AF66-5177A909554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27E0EDE-A2C3-3971-BD78-BC367233EC2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28BC72D-C6F9-6EFA-1A96-E6AE1A6458F0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283AC84-8E39-AE70-4F31-3A91B0BC39B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83EE2B1-D435-84DC-C41D-FC39A306AFA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2FEB68-D959-E9A3-404B-F58FE8676FA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A60E58-8848-4D66-42AA-F9177DC9286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2038AC-F700-D16A-ED28-6F851F0CDF0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05CA23-75F9-96B2-9D19-E66FB8D19A15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7A0A01-5E76-9C0B-79B2-DFF88CD5EA57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7D48AA-5294-C994-090A-94C8FFDBBB0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CBD294-4668-9A49-F3A1-F9F425AD3FA0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6542349-7340-633B-CCC3-49C53246445B}"/>
              </a:ext>
            </a:extLst>
          </p:cNvPr>
          <p:cNvSpPr txBox="1"/>
          <p:nvPr/>
        </p:nvSpPr>
        <p:spPr>
          <a:xfrm rot="20296125">
            <a:off x="2592272" y="853859"/>
            <a:ext cx="265094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at bedtime the night before the invasion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317385F-4796-9DDF-40D9-C71002A9CBDC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4D594E0A-C6D8-8EFE-E556-13A4E561CA4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04728B6-D14E-6A1C-FD68-5F0976AB42C3}"/>
              </a:ext>
            </a:extLst>
          </p:cNvPr>
          <p:cNvCxnSpPr>
            <a:cxnSpLocks/>
            <a:stCxn id="54" idx="2"/>
            <a:endCxn id="36" idx="0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A09C93-0B89-5D6B-E649-85E1D12A97C0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next morning, the defense minister says the military performed...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385B1C-89F2-52F4-C281-D3BDD5714700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CFC6EF-CF1D-0E65-54A4-D1538FFFE87D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7DE15E-22C0-E6D7-6A95-5F5D09AD2B96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27380AA-D391-A40C-F8AF-E2D8FDABA3A2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minister’s report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626927-FB4F-89E5-DED7-083C417B08BA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AE0AF2-BA7E-F7F3-2CD8-80DA0410D1D9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B0CD075-3490-23AD-EB08-57D79EDAEB73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4EDA38-C182-FC9A-03E1-3D6697DE4F7A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5FD7FA3-BDFF-0720-8DE9-65FA6F66A15A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7A6EF7C-6BCB-FADE-D901-7055EA58D69C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D67C2-2146-0BF9-FB47-FD1F5C82F093}"/>
              </a:ext>
            </a:extLst>
          </p:cNvPr>
          <p:cNvSpPr/>
          <p:nvPr/>
        </p:nvSpPr>
        <p:spPr>
          <a:xfrm>
            <a:off x="0" y="625659"/>
            <a:ext cx="12192000" cy="3750852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47F6F1-147B-7E5B-5C89-BBD83297D6A7}"/>
              </a:ext>
            </a:extLst>
          </p:cNvPr>
          <p:cNvSpPr/>
          <p:nvPr/>
        </p:nvSpPr>
        <p:spPr>
          <a:xfrm>
            <a:off x="0" y="4376511"/>
            <a:ext cx="1356576" cy="2481488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52C50-D75D-BD87-9F0B-42D2A0C27A3A}"/>
              </a:ext>
            </a:extLst>
          </p:cNvPr>
          <p:cNvSpPr txBox="1"/>
          <p:nvPr/>
        </p:nvSpPr>
        <p:spPr>
          <a:xfrm>
            <a:off x="137810" y="745614"/>
            <a:ext cx="5007164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Conditional Uncertainty, Conditional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F68A0E2-1D42-3101-AF60-304D0934F2DE}"/>
                  </a:ext>
                </a:extLst>
              </p:cNvPr>
              <p:cNvSpPr txBox="1"/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Conditional uncertainty </a:t>
                </a:r>
                <a:r>
                  <a:rPr lang="en-US"/>
                  <a:t>is uncertainty about one issue, given knowledge of how some other uncertain issue was, is, or will be resolved.</a:t>
                </a:r>
              </a:p>
              <a:p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be one possible resolution of one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,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be one possible resolution of some other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.  Then 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conditional on the knowledge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was, is, or will be the resolution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F68A0E2-1D42-3101-AF60-304D093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0" y="1588168"/>
                <a:ext cx="10879828" cy="1754326"/>
              </a:xfrm>
              <a:prstGeom prst="rect">
                <a:avLst/>
              </a:prstGeom>
              <a:blipFill>
                <a:blip r:embed="rId2"/>
                <a:stretch>
                  <a:fillRect l="-504" t="-2091" r="-56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5AC3EE2-E31D-BC56-BE19-5D64DF52BD2C}"/>
                  </a:ext>
                </a:extLst>
              </p:cNvPr>
              <p:cNvSpPr txBox="1"/>
              <p:nvPr/>
            </p:nvSpPr>
            <p:spPr>
              <a:xfrm rot="1239558">
                <a:off x="6202632" y="3457997"/>
                <a:ext cx="3006794" cy="923330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ysClr val="windowText" lastClr="000000"/>
                    </a:solidFill>
                  </a:rPr>
                  <a:t>EXAMPLE:</a:t>
                </a:r>
                <a:br>
                  <a:rPr lang="en-US">
                    <a:solidFill>
                      <a:sysClr val="windowText" lastClr="000000"/>
                    </a:solidFill>
                  </a:rPr>
                </a:br>
                <a:endParaRPr lang="en-US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5AC3EE2-E31D-BC56-BE19-5D64DF52B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39558">
                <a:off x="6202632" y="3457997"/>
                <a:ext cx="3006794" cy="923330"/>
              </a:xfrm>
              <a:prstGeom prst="rect">
                <a:avLst/>
              </a:prstGeom>
              <a:blipFill>
                <a:blip r:embed="rId3"/>
                <a:stretch>
                  <a:fillRect t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93B93ED-788E-D6C4-79E5-63160F496EA0}"/>
              </a:ext>
            </a:extLst>
          </p:cNvPr>
          <p:cNvCxnSpPr>
            <a:cxnSpLocks/>
          </p:cNvCxnSpPr>
          <p:nvPr/>
        </p:nvCxnSpPr>
        <p:spPr>
          <a:xfrm>
            <a:off x="8717311" y="4581864"/>
            <a:ext cx="2625772" cy="757156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5999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6A12CA-ABD2-C864-B449-6DBB8623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F8804-17A3-8BD7-DFD4-A713D5908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918" y="192514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Terminology and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9B59D-237E-A581-939E-ECB9A6CEA5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2762" y="225043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5FA98-8E91-F2DA-60EC-65C16275F8DF}"/>
              </a:ext>
            </a:extLst>
          </p:cNvPr>
          <p:cNvSpPr txBox="1"/>
          <p:nvPr/>
        </p:nvSpPr>
        <p:spPr>
          <a:xfrm>
            <a:off x="894918" y="1162050"/>
            <a:ext cx="4756714" cy="566308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Joint Event</a:t>
            </a:r>
            <a:br>
              <a:rPr lang="en-US" dirty="0"/>
            </a:br>
            <a:br>
              <a:rPr lang="en-US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Joint Probability</a:t>
            </a:r>
            <a:br>
              <a:rPr lang="en-US" dirty="0"/>
            </a:br>
            <a:br>
              <a:rPr lang="en-US" dirty="0"/>
            </a:br>
            <a:r>
              <a:rPr lang="en-US" sz="1400" i="1" dirty="0"/>
              <a:t>You should now have something in your notes for this!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Marginal Uncertainty</a:t>
            </a:r>
            <a:br>
              <a:rPr lang="en-US" dirty="0"/>
            </a:br>
            <a:br>
              <a:rPr lang="en-US" sz="1400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Marginal Probability</a:t>
            </a:r>
            <a:br>
              <a:rPr lang="en-US" dirty="0"/>
            </a:br>
            <a:br>
              <a:rPr lang="en-US" sz="1400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Uncertainty</a:t>
            </a:r>
            <a:br>
              <a:rPr lang="en-US"/>
            </a:br>
            <a:br>
              <a:rPr lang="en-US" sz="1400"/>
            </a:br>
            <a:r>
              <a:rPr lang="en-US" sz="1400" i="1"/>
              <a:t>You should now have something in your notes for this!</a:t>
            </a:r>
            <a:br>
              <a:rPr lang="en-US" sz="1400" i="1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Probability</a:t>
            </a:r>
            <a:br>
              <a:rPr lang="en-US"/>
            </a:br>
            <a:br>
              <a:rPr lang="en-US" sz="1400"/>
            </a:br>
            <a:r>
              <a:rPr lang="en-US" sz="1400" i="1"/>
              <a:t>You should now have something in your notes for this!</a:t>
            </a:r>
            <a:endParaRPr lang="en-US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33AE2E-AEC0-6FC7-FFB1-8F023A4F1557}"/>
              </a:ext>
            </a:extLst>
          </p:cNvPr>
          <p:cNvGrpSpPr/>
          <p:nvPr/>
        </p:nvGrpSpPr>
        <p:grpSpPr>
          <a:xfrm>
            <a:off x="6679259" y="3547435"/>
            <a:ext cx="5383720" cy="991553"/>
            <a:chOff x="6479668" y="4218622"/>
            <a:chExt cx="5383720" cy="9915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7801F7-398B-FE40-7E62-38B51CBE111D}"/>
                </a:ext>
              </a:extLst>
            </p:cNvPr>
            <p:cNvSpPr txBox="1"/>
            <p:nvPr/>
          </p:nvSpPr>
          <p:spPr>
            <a:xfrm>
              <a:off x="9367838" y="4218622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730BAA-1C2C-1914-D708-04B8F0694A41}"/>
                </a:ext>
              </a:extLst>
            </p:cNvPr>
            <p:cNvSpPr txBox="1"/>
            <p:nvPr/>
          </p:nvSpPr>
          <p:spPr>
            <a:xfrm>
              <a:off x="9367838" y="4823578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Conditional Probability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0474BA-EB0D-C902-09E1-805EA96F1C43}"/>
                </a:ext>
              </a:extLst>
            </p:cNvPr>
            <p:cNvSpPr txBox="1"/>
            <p:nvPr/>
          </p:nvSpPr>
          <p:spPr>
            <a:xfrm>
              <a:off x="6479668" y="4529732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FD118056-36A8-586C-3CEE-552ADE162F32}"/>
                </a:ext>
              </a:extLst>
            </p:cNvPr>
            <p:cNvSpPr/>
            <p:nvPr/>
          </p:nvSpPr>
          <p:spPr>
            <a:xfrm>
              <a:off x="9144001" y="4218622"/>
              <a:ext cx="223838" cy="9915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AECC5FE-FE01-5A09-8625-4C5F28E1EDB9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8432751" y="4714398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D6A816-8B25-ED1A-AA02-53118A8107B2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790562-D227-92C1-265D-62186B185F56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183AF2-9BD0-DF55-4BB5-C8399E112567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9E9D11-5A91-2F72-BA2B-45BB90721CF0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082374-E647-956C-40C6-8520EA75F213}"/>
              </a:ext>
            </a:extLst>
          </p:cNvPr>
          <p:cNvSpPr txBox="1"/>
          <p:nvPr/>
        </p:nvSpPr>
        <p:spPr>
          <a:xfrm>
            <a:off x="7539318" y="1927412"/>
            <a:ext cx="386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have something in your notes for this now!</a:t>
            </a:r>
          </a:p>
        </p:txBody>
      </p:sp>
    </p:spTree>
    <p:extLst>
      <p:ext uri="{BB962C8B-B14F-4D97-AF65-F5344CB8AC3E}">
        <p14:creationId xmlns:p14="http://schemas.microsoft.com/office/powerpoint/2010/main" val="10569073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9799D-1E40-E1A8-CA98-2018C6FA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4090-3F93-1684-3FDE-A78EFDCE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1FBD7-3F7E-0C93-B021-002C1095D7CE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F373-C79E-2409-75C7-64D3840C9F02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0517BD4-7034-FFF1-FBFE-3079C555DE7D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60F0CA-06A9-ADCA-28FE-D2B04CF1FAF5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C8AC2E2-08D3-E1CC-2D90-99EF707CB29B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575FD73-31BE-7909-597A-16596F6FFD4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BE68B8B-91E7-D7B4-A786-E89DAFFD454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3787EA-0A2B-CC58-6145-CFAD7FE4955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4D0F78-CCA0-F5DD-F823-1DD22E82F5E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11E853-9EA9-441A-48A0-A3C168C7DB3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E0CFE4-7C7A-8E87-C736-189FE258085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DD9301-0D27-103A-A2E1-06E995D79DE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EAB393-CB9B-A571-A760-E1398859E75B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D6BB90-57C3-6D23-2CCE-30885E22CB8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9CF335-214F-8524-C2E8-A9982BD337B7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13367F-EFF0-5A01-42A6-2635DD78224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523F3BB-4E38-E28A-4C4D-F3AAA1DFF0F1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0B4472D-25C7-3063-BE2F-53F357B8ED60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AFE9891-33B2-353B-05BE-E696E1C6590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7F8639-582C-8A78-71E5-B85CC8BD6AB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C37ED8-02EC-9780-8F75-BB6CD5A419E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A966A1-0334-7273-8D29-B4EA06E222F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3DEFD6-C32E-F086-6234-C4C439E69F9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6FD1A3-685A-FDE5-41BB-4666D70852F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D7E911-8014-B226-6B53-895B736BD1B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C1E2E5-85C8-8C93-42E4-66CB7641E52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A705E6-76DB-FE85-A5F4-F13B8171F3A0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9A4B85-EDD3-3C76-E9F8-343BB07A7FF2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555DFE-3B64-2020-7635-1AE7C1AF551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3CC5E86-A82B-7F0F-FD54-697C7E8E880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6076C43-7A54-94CA-9BBE-1B4D034C64CF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FB994BE-0D3C-2A8B-DA9E-83E8B8E2FFC0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BE73DEB-A5E7-9CEA-406E-74A07D6FE13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4AF52A-FE03-5C39-84D9-C06DEB36B24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F59428-D834-779D-0B35-4F935B7D074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B84303-9846-AF5F-B026-E005B5A5061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0AA8E6-2786-DB3B-5172-22ED4220B82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6E260A-A7EC-7548-9EDE-E5C3ED5BAC0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0F8C4-42B0-AB8D-FB21-6B9EC7067E3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A99ECB-A954-1CC6-4F2C-F43FA6C6E58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5B72E89-A078-8B68-7672-D4D03D403861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ABE2C0-4526-D7C7-1B21-59EB8AE7D3EF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26071EC-ADEC-105B-A9AC-9DEFE0431B28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631098-FC30-EE77-2B22-E69925AD3EAB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0A50AF-0E75-899D-2C7D-022B6E56FD1F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6226F4-41E1-8A3C-21B7-D65E52B1BAD5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13DDE46-0F32-0578-147D-BF634BA71143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13DDE46-0F32-0578-147D-BF634BA7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AF938F-E5C8-1B26-57DA-1001ACCDDF8D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AF938F-E5C8-1B26-57DA-1001ACCDD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D5C1705-EB97-245E-4343-8F4C43C251FF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D5C1705-EB97-245E-4343-8F4C43C25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DA095F-4F07-9151-AE2A-632C3083F89A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DA095F-4F07-9151-AE2A-632C3083F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73AD1A3-B449-FB87-F230-B2D6B337AE78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73AD1A3-B449-FB87-F230-B2D6B337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AF4439-F701-8AA1-ED09-09D1173360BA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AF4439-F701-8AA1-ED09-09D117336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1058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B5EC8-6191-AC1A-4E7C-5132CE5E9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5D4F-0EBF-6041-F1E6-12844823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0E969-669C-315D-7410-A1FF9264C428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A55541-3BC0-F9CC-632E-B23449191076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72A9C8-3DB7-453C-D03E-9F8814A677B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C0C03E-FDFE-A03E-F2C1-9AAD04A9B31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62FDA6A-DB16-1012-108C-B3B2AB206AF5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B468AFC-973B-3636-98D8-CE409DAB55C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BD55DE5-14AF-F996-3094-DC13B97CE37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502643-0299-936A-439A-A5F636CD900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104469-6283-3F01-188A-382A54010409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547F06-7E4C-AAE7-8CFF-C35AF83FFA3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8705E9-3AE5-0C59-FD48-5A06ACEB8CE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9E2F48-58BC-B503-4276-C4CA154CD9C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F2038B-F7E0-33A7-9BBC-02BC3DB430F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015824-6F62-0915-A079-63C0CB7F36D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AFFE1E-3FF8-A8EF-4134-952B2CC29F13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AF050FA-1B5C-CECC-74B9-3B4BD8AD894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8C8DE7-2A1C-CC7F-6AF7-949D5EB2946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31534BC-32AE-210C-E3CA-C96E17F915C5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94D5B55-D7B6-65B9-B9EB-712C098CCFD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2AB67C5-DACB-FE43-6379-74655FFFEFD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A72B1A-7C52-7069-67B8-2E342666A69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947A67-945B-3AA1-35BB-D7D6E1DEB9A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0B9BF4-6A9B-1DFB-7C58-139988F1AA9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27DDE0-3403-EAB1-9590-05BC18EBD36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F4027D-A91C-9B67-0D1F-A62554EAE053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CDC237-F4D7-569C-987B-AE9CED675FC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10157A-CCD4-6DA7-1B9A-5D57B773F1E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D31B42-5C38-CB39-889E-6123B83D2AAF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CC4B08-155B-4BAA-D7BF-6A7B24A802B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60A1E07-12B9-A7B0-3828-12DC511BA00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FBF23-F79F-1729-43D5-FF4163392DA0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D1E3348-A0A1-9E81-278B-09794BAFEC3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62AADBF-0416-6493-F158-C21A107C33D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0A1408-C417-0FFA-4E04-8D3C278BFC9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66F9FA-E729-025D-75DB-243775E93F2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3862FB-0493-28A4-49F5-1D0CBB69416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CE6F26-0E6E-6019-6AD8-2C10B126156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305D7D-5484-6DD3-8BDC-9D94E1CF1E33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6A7EAB-46C4-AF3E-C6B9-7A956469A2B3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E070A3-1C59-E768-3D07-4FB608478180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99D7B5D-1DA4-CB52-B97C-437444D6B1A1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5669D8-D9FD-D302-2D85-8DA6AFA526CF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65AB90-B3A1-1FE4-7366-5242DEFD63A2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477B89-CDF7-1511-4323-FCB9557E4FE8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8EFC8F-C891-E00A-0974-673E3C615FDE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0F7F0A-3AA0-4FB8-A37E-8C5FBA5AF782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3ACEA0-113A-8CE7-6B78-15A606E61A8E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3ACEA0-113A-8CE7-6B78-15A606E6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BEC3C6-D17D-2540-2CA3-72B8B7DF6EEF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BEC3C6-D17D-2540-2CA3-72B8B7DF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D5AEF3-EBB7-705D-2B52-A33DB1B66029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D5AEF3-EBB7-705D-2B52-A33DB1B66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3318D20-0D24-F76E-6559-3615198A777C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3318D20-0D24-F76E-6559-3615198A7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01D28B-8EA8-EED0-FACD-39A43A022C66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01D28B-8EA8-EED0-FACD-39A43A022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DE6BC83-302A-B90E-3469-B9D5EC8259CE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DE6BC83-302A-B90E-3469-B9D5EC825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22E80B05-CD25-DA45-E645-67D651F85964}"/>
              </a:ext>
            </a:extLst>
          </p:cNvPr>
          <p:cNvSpPr txBox="1"/>
          <p:nvPr/>
        </p:nvSpPr>
        <p:spPr>
          <a:xfrm>
            <a:off x="216284" y="4057914"/>
            <a:ext cx="217449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TRUE OR FALSE?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977C30-164F-5227-6DF0-6FF426345585}"/>
              </a:ext>
            </a:extLst>
          </p:cNvPr>
          <p:cNvSpPr txBox="1"/>
          <p:nvPr/>
        </p:nvSpPr>
        <p:spPr>
          <a:xfrm>
            <a:off x="216284" y="4426265"/>
            <a:ext cx="536536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Conditional on knowledge of how well the military will perform in a combat with a foreign military,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“a coup attempt would succeed”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“a coup attempt would fail” </a:t>
            </a:r>
          </a:p>
          <a:p>
            <a:r>
              <a:rPr lang="en-US"/>
              <a:t>amounts to the exhaustive list of mutually exclusive possible resolutions of his remaining uncertainty.</a:t>
            </a:r>
          </a:p>
        </p:txBody>
      </p:sp>
    </p:spTree>
    <p:extLst>
      <p:ext uri="{BB962C8B-B14F-4D97-AF65-F5344CB8AC3E}">
        <p14:creationId xmlns:p14="http://schemas.microsoft.com/office/powerpoint/2010/main" val="23960847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D1C02-B088-6878-24E4-0828616B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4122-5ED5-2DFC-CDB9-B2A7B003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D7BA0-A9AB-2468-295C-CC1C75FA069D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BAB84-FF44-3B0A-B569-DD88E1B47300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134EE3-EFAE-803B-7BC8-E31FF1463BAF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0AC551-C726-0515-D98C-71F268D227F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E99D2E0-C23F-A9BA-A978-B2C64EF50ACC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0860B44-BB8E-3BB0-30B1-9E9BF44EF0A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CC3C90A-24BC-D182-907D-F1E2F5EFF64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9AAED-08EA-EC16-39F8-84C8AE5ED45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E0A2F3-7744-0EFA-4F36-566BDFCA7029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E7D88A-848B-F48B-D7F0-DB07F405593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A89DAC-7FD4-CE31-3FF9-15302D9FB31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837085-3A5D-1D8B-02C3-A07E3031EC3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0C1CC2-18CF-228D-BAEB-C14142BD478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B284D2-4D7C-FDD0-2D3E-976F4A6BD1F9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178CE-446D-23C4-1B8B-2CDF3C998D8E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377081-0811-6FC1-DBC7-9236FE1137E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EEA85D6-B6F8-AD4F-903F-D004C31C433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0FF886A-2453-96CB-9E44-4A1D7B815212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A977A02-A9BC-EAC5-659E-B108C1EB842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B3D7745-76F2-B9D2-0E56-B8DCE5E9A39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3FB247-1CD2-CE05-F2A7-7D4B2E3C4F7B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F59C18-AC85-8AD9-FC18-350670B29F7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44AD9C-0A46-736F-0F74-CA327F0AE6C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848032-EA8B-0B32-E8C3-69C4D3DCC1E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7934B0-627C-9549-3C82-8EF1E1C5C88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4EFD68-0C2A-6F5C-6E12-74D455CE650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1B078E-A53A-C479-2FD6-28CE5FB8BBF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510B15-8C6E-06E1-2DA2-6B77D138EA2E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880C6C-5BD9-4137-3937-B16EFFE24E0F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90B5B4-67E6-8D58-975D-6487A92BB3E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0FF6F0B-F17D-88E9-B5BD-092CBDC9DDBA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8E25FAE-1C67-CA78-FB66-EFB5E91224E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7A72BA4-4975-7324-FD75-2D371E4A9755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593B1E-D212-7E9A-4D5A-41CC69A38D6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5D7142-EFB9-D3BC-E701-B8C8A8932E0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C6B85D-6A51-C3CB-8636-306FDCE621B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FB00AE-708E-2F61-486E-FBBF8FF6A87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E27CDE-4F5F-0AD5-CFE5-06065075EE0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2B225F-11CF-7587-E472-67FDCF0249E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BE6729-5C96-7AEF-4F42-31FD807B132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2D1AF91-C9B8-9AE2-4EEE-86BD6DFA1FE0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42F698-90AF-E661-184A-45C71474D41B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FADC8A-9F4C-5D95-20B6-D6B936AC7085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C99D8C-FE80-2C51-ACC5-4AB31D4852F7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5BD586-2768-EBAD-EE4E-99EE99FE3024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62B8A1-C018-1182-F396-AC379BF8576F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45CB516-D673-056B-260E-202DD15F1C17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45CB516-D673-056B-260E-202DD15F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7415BC-8879-D678-31FE-38FFE5253AF2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7415BC-8879-D678-31FE-38FFE5253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0FBF134-88D4-1614-70FE-B4E7840CD33B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0FBF134-88D4-1614-70FE-B4E7840CD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F3B2AF0-8BA9-DEE5-E18D-2201C4FACF6F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F3B2AF0-8BA9-DEE5-E18D-2201C4FAC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215714-EE6A-A661-AC6C-DF32FBCDF10C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215714-EE6A-A661-AC6C-DF32FBCDF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0C2AB7-0B4F-561A-0345-A4F604778E38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0C2AB7-0B4F-561A-0345-A4F604778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DF596D0-81D4-420E-7C7D-E233C56F7999}"/>
              </a:ext>
            </a:extLst>
          </p:cNvPr>
          <p:cNvSpPr txBox="1"/>
          <p:nvPr/>
        </p:nvSpPr>
        <p:spPr>
          <a:xfrm>
            <a:off x="216284" y="4057914"/>
            <a:ext cx="217449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TRUE OR FALSE?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0B8C2C-BC6E-58D1-9334-93092DD0294D}"/>
              </a:ext>
            </a:extLst>
          </p:cNvPr>
          <p:cNvSpPr txBox="1"/>
          <p:nvPr/>
        </p:nvSpPr>
        <p:spPr>
          <a:xfrm>
            <a:off x="216284" y="4426265"/>
            <a:ext cx="536536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Conditional on knowledge of how well the military will perform in a combat with a foreign military,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“a coup attempt would succeed”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“a coup attempt would fail” </a:t>
            </a:r>
          </a:p>
          <a:p>
            <a:r>
              <a:rPr lang="en-US"/>
              <a:t>amounts to the exhaustive list of mutually exclusive possible resolutions of his remaining uncertainty.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82B7E6-B08A-9F21-D167-D62E65AFD73F}"/>
              </a:ext>
            </a:extLst>
          </p:cNvPr>
          <p:cNvSpPr txBox="1"/>
          <p:nvPr/>
        </p:nvSpPr>
        <p:spPr>
          <a:xfrm rot="1791314">
            <a:off x="4794438" y="4136341"/>
            <a:ext cx="127303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TRUE!!!!!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51537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F72EE-D2C5-9F93-CA8B-0F790CE0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6D3C-B1AE-BA51-2FC5-3C9B03E6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0D8C9-C718-DC3D-BD06-9EE97AEDF21F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4020A8-D801-F329-EEEA-A3644920809E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2C3F79-BCE1-B9A6-B084-E0431374051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975966-4D70-7367-88B9-DFB6AF2EF35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D56DAD3-2E2A-8081-85E2-6BEE4F2974DA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76C16D5-362C-9715-E373-7F83A9EE569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BA32FC3-51BA-2B5E-AD58-597ABD76A61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54B667-AFD0-9916-1CF3-FD8E129DC28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221847-8BE1-B746-92B4-9E3F8DE4F8F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486E39-60CC-AB36-0035-06231B7341E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21EB4F-67EA-ED3D-707E-A0BBFEB5D8F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55BBCE-ADA4-F44F-63D3-A8661F51EE5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335307-F58B-BFED-2787-044F5256399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F7C7FC-B9F0-BB26-6D68-EDC138BEC03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39105-95F9-95AA-2E04-02CF309A94C8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DBBFE5-AA73-A4BA-9E83-DBC60E5D50B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A92E7E-91B4-7271-BE28-FD2D5532C62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6CC8CEF-A188-24E4-1559-264A454F0174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A1D3E5C-735C-F795-DD3A-7E9BB62C59C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E00BE92-0775-F7D9-A693-45F81833CB0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9E098A-A264-C88D-4A49-B0D960E5B60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153E35-ECC2-F259-089D-5677252C8AA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7CAC4D-41C5-6756-56B5-84B0272D14E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C19366-D303-C477-A920-0A05A922C560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0061DA-68D3-1C5B-2B8E-E48D1F6DAD13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6740B1-5ED2-8441-6C07-F044FCFC069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F80545-F8C8-E1CC-743E-6F02EBECB92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7791D0-D470-EB45-447C-BADA8B57C259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4B34F06-6830-5949-8DCA-EDFCA25C298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52034A-6936-5710-4D1D-0EA0AE58E23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8BA532-A37E-1F1E-3B50-445B26C1837B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A652630-8B76-A2FF-7C64-8929CBFB99F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D82586E-1363-D1F2-4B20-7561E55F502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2C3096-463C-56FD-5155-A66A350873B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354046-983A-1DDB-7772-51E19038309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865063-32D2-7D34-6DD4-8A37399A3DC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E1317C-46C8-7AE9-C9FF-11C609C1416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ACC910-DDFE-3739-EBA0-18D46824624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0BDE89-43AE-F15B-42D6-714042253EA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428E10-DB44-8BB8-9AE2-8369FB243BB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9C95685-9AE7-F144-A06F-D462BA3BB28B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356121-1847-8B57-C88E-998187B59F0B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0E7292-9C31-9F73-FFD9-025AB3319ECE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9FBC03-4F24-B4B5-DD83-01A34F9BCF76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A27CCB-BE20-CCD9-A250-3C2FD8005EA0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7EDCFA-2EBC-6640-3874-9FF1522C31C2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78653E-AF4C-E4AA-09F8-33E7073981C2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78653E-AF4C-E4AA-09F8-33E70739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1590C4-36D2-D344-DC7F-DB8284B06BE6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1590C4-36D2-D344-DC7F-DB8284B0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C72A65-E072-163F-0203-AF71853A634A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C72A65-E072-163F-0203-AF71853A6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330076-09B3-C503-9266-CD57F3DE0168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330076-09B3-C503-9266-CD57F3DE0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B16312-86B7-C2F8-3258-676A171EED28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B16312-86B7-C2F8-3258-676A171E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8142EA-1E9C-E833-457D-9D80A716D13D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8142EA-1E9C-E833-457D-9D80A716D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3EC7565-74CD-2134-B303-611393829587}"/>
              </a:ext>
            </a:extLst>
          </p:cNvPr>
          <p:cNvSpPr txBox="1"/>
          <p:nvPr/>
        </p:nvSpPr>
        <p:spPr>
          <a:xfrm>
            <a:off x="216284" y="4057914"/>
            <a:ext cx="217449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TRUE OR FALSE?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5BE421-FAA3-2F3E-1D7F-24DFF7DCA122}"/>
              </a:ext>
            </a:extLst>
          </p:cNvPr>
          <p:cNvSpPr txBox="1"/>
          <p:nvPr/>
        </p:nvSpPr>
        <p:spPr>
          <a:xfrm>
            <a:off x="216284" y="4426265"/>
            <a:ext cx="536536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Conditional on knowledge of how well the military will perform in a combat with a foreign military,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“a coup attempt would succeed”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“a coup attempt would fail” </a:t>
            </a:r>
          </a:p>
          <a:p>
            <a:r>
              <a:rPr lang="en-US"/>
              <a:t>amounts to the exhaustive list of mutually exclusive possible resolutions of his remaining uncertainty.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DE2290-6724-8F98-D877-D3BA03AE7EE7}"/>
              </a:ext>
            </a:extLst>
          </p:cNvPr>
          <p:cNvSpPr txBox="1"/>
          <p:nvPr/>
        </p:nvSpPr>
        <p:spPr>
          <a:xfrm rot="1791314">
            <a:off x="4794438" y="4136341"/>
            <a:ext cx="127303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TRUE!!!!!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F73338-035B-07F3-9637-671E0A29AF92}"/>
              </a:ext>
            </a:extLst>
          </p:cNvPr>
          <p:cNvSpPr txBox="1"/>
          <p:nvPr/>
        </p:nvSpPr>
        <p:spPr>
          <a:xfrm>
            <a:off x="6657709" y="3659318"/>
            <a:ext cx="1677589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THEREFORE: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12CBD2-937C-2792-4D90-B890ABC85081}"/>
                  </a:ext>
                </a:extLst>
              </p:cNvPr>
              <p:cNvSpPr txBox="1"/>
              <p:nvPr/>
            </p:nvSpPr>
            <p:spPr>
              <a:xfrm>
                <a:off x="6657709" y="4024964"/>
                <a:ext cx="5365366" cy="28623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/>
                </a:br>
                <a:endParaRPr lang="en-US"/>
              </a:p>
              <a:p>
                <a:br>
                  <a:rPr lang="en-US"/>
                </a:br>
                <a:r>
                  <a:rPr lang="en-US"/>
                  <a:t>and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  <a:p>
                <a:br>
                  <a:rPr lang="en-US"/>
                </a:br>
                <a:r>
                  <a:rPr lang="en-US"/>
                  <a:t>and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12CBD2-937C-2792-4D90-B890ABC85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709" y="4024964"/>
                <a:ext cx="5365366" cy="2862322"/>
              </a:xfrm>
              <a:prstGeom prst="rect">
                <a:avLst/>
              </a:prstGeom>
              <a:blipFill>
                <a:blip r:embed="rId8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7788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C5DEC-A496-917E-AEA3-0FABB532E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F99D-4F1C-22CE-D5F8-52B67F9C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2ABA7-2E1B-97C3-83EE-4D501D5B1A80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9E3CA1-8103-25C0-3D2F-D598B4E1C4B6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CF9EB8-8770-2C1D-4A2A-C3BC0C7BC50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FB50E2-27A4-D471-4AD2-0ACE799A043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5EA348-C432-74D8-F713-139D679E8501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A4B8D86-64EE-9CBB-F7B4-90B47E11586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1231835-8053-3F7D-30B3-F3A208C5A495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9303B8-8D2E-407E-5F8E-9DAB3B77D19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FE2FBB-CA68-708F-C1B5-AB86647EEA2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E4C1C9-C0AC-5F43-5047-D0F696FD36D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CA7B9B-CFB4-F4E3-301A-3FC33C6124A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6D309E-6EB9-61CB-B708-892A35B3194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8CFA48-4F8E-C932-EBB0-7DC878A86FC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DDFBF0-5485-4B32-DE7A-A5947DC9029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023270-1DB2-005E-C46C-55E6A32EDD75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B2FA176-07FB-4A98-AB2D-1498AAD1320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9445581-C1AF-B44A-C770-167BFA438DC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A663C89-A4D6-E3BA-0339-8A445F0BB32F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A96182E-D8D5-75D1-098B-22C7542C14D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D6B900A-83A4-9EF9-B735-BF381F919472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A42004-DF50-F705-EE56-46A4EFD898F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F54D0-A43A-FE45-BB55-9366E437E01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69913-363A-EC7B-8634-799562DD25F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A7A55C-69A0-3746-446C-CAC0A3B53E70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B5C170-14CA-292F-99DB-86D20DE15FF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54198-3BB5-BEF8-7EE6-89312B7C2E5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51D16A-A53A-934A-5BDE-59B5ABBE130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7F32BB-D613-8DC5-1AD4-B273155BAFE2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EADC56-5B73-6466-6B0B-6BEE842F310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A1DE41-7E30-576E-A87D-7AEBD68C1DF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FB511E-A01E-7BF3-7AAB-09FA5960FB4A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445CBE-BAD5-D9BC-F02D-828F07B6035D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1B53ED9-649F-D579-834C-B82A12BB68C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59F830-F01C-F2BF-7E88-AF4D681B318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3FCD99-C96C-1630-9F3E-B164907CE04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F897F6-CFD1-FD04-C62A-945A47CADB0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E8A275-6419-4026-F87D-BDF3969A4D2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E54502-8F03-73F2-FC14-CC03A559A66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F0C8F-4BF3-6D16-3293-6088F986606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AE08EC-8818-1329-34B3-6F40C44E688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0E81500-78FB-6E71-129C-64A62EBB1169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A71FDE-C50D-934F-57D1-83F0D9316DA3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5147BC-5C4E-D1B7-C986-86FB51EE2FC6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C6F6C5-F6E5-0F4B-8ACA-3B0040970BAD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18C4F5-A8C2-49D9-91DC-58315C026BB5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33F9B5-62B2-EDE9-F34A-6C946E4C83B0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7745E1-1184-E017-C1FF-59AC76F699C7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7745E1-1184-E017-C1FF-59AC76F69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E6840A0-23D7-C4AF-B4CB-5DC1BABA4CED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E6840A0-23D7-C4AF-B4CB-5DC1BABA4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4AF1FDF-CDB0-6EB6-AACC-72DA57E07735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4AF1FDF-CDB0-6EB6-AACC-72DA57E0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9ABE9D-7EF9-8965-EC56-DA4C5E10A70A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9ABE9D-7EF9-8965-EC56-DA4C5E10A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EFAFB0-C894-691F-DB2D-9353CCBB9B5A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EFAFB0-C894-691F-DB2D-9353CCBB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567D1E-90D8-6518-106A-F59291EBD68B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567D1E-90D8-6518-106A-F59291EBD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4B08C1F9-2742-A83A-70AB-B88E6E482CF7}"/>
              </a:ext>
            </a:extLst>
          </p:cNvPr>
          <p:cNvSpPr txBox="1"/>
          <p:nvPr/>
        </p:nvSpPr>
        <p:spPr>
          <a:xfrm>
            <a:off x="216284" y="4057914"/>
            <a:ext cx="217449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TRUE OR FALSE?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43D024-933A-BC4B-3BB4-140D8AD5E7AB}"/>
              </a:ext>
            </a:extLst>
          </p:cNvPr>
          <p:cNvSpPr txBox="1"/>
          <p:nvPr/>
        </p:nvSpPr>
        <p:spPr>
          <a:xfrm>
            <a:off x="216284" y="4426265"/>
            <a:ext cx="536536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Conditional on knowledge of how well the military will perform in a combat with a foreign military,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“a coup attempt would succeed”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“a coup attempt would fail” </a:t>
            </a:r>
          </a:p>
          <a:p>
            <a:r>
              <a:rPr lang="en-US"/>
              <a:t>amounts to the exhaustive list of mutually exclusive possible resolutions of his remaining uncertainty.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457A42-00DF-1983-7B13-CB9BF5D68754}"/>
              </a:ext>
            </a:extLst>
          </p:cNvPr>
          <p:cNvSpPr txBox="1"/>
          <p:nvPr/>
        </p:nvSpPr>
        <p:spPr>
          <a:xfrm rot="1791314">
            <a:off x="4794438" y="4136341"/>
            <a:ext cx="127303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TRUE!!!!!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B9431E-B514-333E-BCEE-6D694551B04E}"/>
              </a:ext>
            </a:extLst>
          </p:cNvPr>
          <p:cNvSpPr txBox="1"/>
          <p:nvPr/>
        </p:nvSpPr>
        <p:spPr>
          <a:xfrm>
            <a:off x="6657709" y="3659318"/>
            <a:ext cx="1677589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THEREFORE: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1457CD2-B0A4-F465-6732-C23E2C8577AE}"/>
                  </a:ext>
                </a:extLst>
              </p:cNvPr>
              <p:cNvSpPr txBox="1"/>
              <p:nvPr/>
            </p:nvSpPr>
            <p:spPr>
              <a:xfrm>
                <a:off x="6657709" y="4024964"/>
                <a:ext cx="5365366" cy="28623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/>
                </a:br>
                <a:endParaRPr lang="en-US"/>
              </a:p>
              <a:p>
                <a:br>
                  <a:rPr lang="en-US"/>
                </a:br>
                <a:r>
                  <a:rPr lang="en-US"/>
                  <a:t>and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  <a:p>
                <a:br>
                  <a:rPr lang="en-US"/>
                </a:br>
                <a:r>
                  <a:rPr lang="en-US"/>
                  <a:t>and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1457CD2-B0A4-F465-6732-C23E2C85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709" y="4024964"/>
                <a:ext cx="5365366" cy="2862322"/>
              </a:xfrm>
              <a:prstGeom prst="rect">
                <a:avLst/>
              </a:prstGeom>
              <a:blipFill>
                <a:blip r:embed="rId8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96B19EE2-EDBF-FFED-ED16-4B3C184D469D}"/>
              </a:ext>
            </a:extLst>
          </p:cNvPr>
          <p:cNvSpPr/>
          <p:nvPr/>
        </p:nvSpPr>
        <p:spPr>
          <a:xfrm>
            <a:off x="1247775" y="1903662"/>
            <a:ext cx="711516" cy="19403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9C8F70-5983-26A9-C892-C632B8E50078}"/>
              </a:ext>
            </a:extLst>
          </p:cNvPr>
          <p:cNvSpPr txBox="1"/>
          <p:nvPr/>
        </p:nvSpPr>
        <p:spPr>
          <a:xfrm rot="20119677">
            <a:off x="1906496" y="1872303"/>
            <a:ext cx="1956743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These sum to 1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206DC0-78C3-4AF0-5E53-8B1CCCD06311}"/>
              </a:ext>
            </a:extLst>
          </p:cNvPr>
          <p:cNvSpPr/>
          <p:nvPr/>
        </p:nvSpPr>
        <p:spPr>
          <a:xfrm>
            <a:off x="6079506" y="1782737"/>
            <a:ext cx="711516" cy="19403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3E9001-3B0A-0561-2048-66B8A27B4F23}"/>
              </a:ext>
            </a:extLst>
          </p:cNvPr>
          <p:cNvSpPr txBox="1"/>
          <p:nvPr/>
        </p:nvSpPr>
        <p:spPr>
          <a:xfrm rot="20119677">
            <a:off x="6738227" y="1751378"/>
            <a:ext cx="1956743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These sum to 1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BCB815-541A-DE04-82BB-32727453CC71}"/>
              </a:ext>
            </a:extLst>
          </p:cNvPr>
          <p:cNvSpPr/>
          <p:nvPr/>
        </p:nvSpPr>
        <p:spPr>
          <a:xfrm>
            <a:off x="10911237" y="1661812"/>
            <a:ext cx="711516" cy="19403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3FECCF-8728-4759-97A6-7A1C897FF59A}"/>
              </a:ext>
            </a:extLst>
          </p:cNvPr>
          <p:cNvSpPr txBox="1"/>
          <p:nvPr/>
        </p:nvSpPr>
        <p:spPr>
          <a:xfrm rot="20119677">
            <a:off x="9143388" y="1829735"/>
            <a:ext cx="1956743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These sum to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0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77EBB-AE3C-7C6C-F001-506FDFD47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45922B-B660-8FD0-D566-A45ACADE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the Uncertain Effects of the Ruler’s Choices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919510-391F-C66C-EBD5-28AFA8070FD5}"/>
                  </a:ext>
                </a:extLst>
              </p:cNvPr>
              <p:cNvSpPr txBox="1"/>
              <p:nvPr/>
            </p:nvSpPr>
            <p:spPr>
              <a:xfrm>
                <a:off x="1249680" y="1461247"/>
                <a:ext cx="370780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Suppose that for any </a:t>
                </a:r>
                <a:r>
                  <a:rPr lang="en-US" sz="2400">
                    <a:solidFill>
                      <a:schemeClr val="bg1"/>
                    </a:solidFill>
                  </a:rPr>
                  <a:t>given benefit to the military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competence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and level of resources chosen by the leader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he will be uncertain about two things</a:t>
                </a:r>
                <a:r>
                  <a:rPr lang="en-US" sz="2400" dirty="0">
                    <a:solidFill>
                      <a:schemeClr val="bg1"/>
                    </a:solidFill>
                  </a:rPr>
                  <a:t>...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919510-391F-C66C-EBD5-28AFA807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0" y="1461247"/>
                <a:ext cx="3707802" cy="3046988"/>
              </a:xfrm>
              <a:prstGeom prst="rect">
                <a:avLst/>
              </a:prstGeom>
              <a:blipFill>
                <a:blip r:embed="rId2"/>
                <a:stretch>
                  <a:fillRect l="-2467" t="-1400" b="-3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74571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5B6DF-EC53-A9F9-2CFD-4FEF8CB6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D19B-1268-1D08-92AA-38E42FF7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34E13-641F-1B7F-2533-1953356CD744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59E7C-6087-9118-9143-38B917B28057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B8CD65-D97A-C6E8-5554-3020E65ADFF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45B87F-8F2C-A7F2-D1B2-CF4AEA2111E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A0952A-EBFA-4AE5-A948-D8C87D8294DA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AE5968-E2F6-1932-597D-74C1292ACFF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1CD833B-1BC3-A8E4-9318-0CDB3FB21509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107FF1-C969-1236-F216-FA5256D00AD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1B159-B420-B469-CA50-0C794D587FC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202B26-CDAD-F19E-0302-6C7781B9053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F40F4-5DA0-1616-A481-2E1C9953CDCB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1D441A-73EE-AD1C-880C-874198FB5CB7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FBB0A6-7087-034E-975C-B9A71E3E76D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CFDA9-E7DB-D8A3-B332-3772C4F71C6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9DDC7-882F-1829-8874-7FAD9BDE75B5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D46FB0-FDE4-805F-1E8E-88C7BD06C16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699C942-C211-6360-F592-4F49D0A2611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E1777A9-1955-344A-B897-7E65438EF963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320238-5131-C54B-DABE-9EEB2099749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3CD1923-EC8D-AA1F-0F9E-B18D304192B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B1E424-35BF-D4EC-5AC5-D8C95687323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FF90FD-B9AF-619E-A6D5-88DDCDD501C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E2C16F-4091-FE34-6BA0-AB321DA9EA5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AE4728-775C-238F-CE8E-2B48CF83FC97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08D285-AC93-CDFF-3F41-49EBAC51E197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BA8CB8-1695-E642-AC1D-6A3A7C909BF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57C58-BF3F-DE31-261C-C08BC6D5D5C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F9C967-B141-9088-6B8E-D50D87C3571F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AFCD74-B6EB-3621-9358-7BB4053DD70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C33D529-98B4-586A-C098-2DEDB55B9C8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2A10061-7962-AE3A-A336-228100241963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68ABB1B-D878-CF78-477C-09F4A26EA23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9D2761D-12FB-D45C-E014-5256D1512D3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C66DF2-D324-B294-DF8C-87BDFEDFE44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011A8D-A739-4C72-F801-01692E84024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8C853E-3311-4E18-D7BF-C32E88CF9F8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721F7C-50FF-2B46-0F19-18B2812ADCA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D6ADFF-88AD-22AE-E957-3C5BB5F1B45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4C410C-B35E-52DC-0209-F4E0759391A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43BE69-49B3-E052-C77C-52A35D6C8EA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644AE99-0665-E172-F6A0-2FB3824A9177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50D261-4CA1-B38C-7EBA-9F270C037166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AD574D-4807-480D-B9AB-6D55C8D1523A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5AE549-85CE-281A-0D75-4D5CB78C1C00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2CE6D3-BFAE-6AC9-429B-5A5A7D29145E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A42E50-1B6A-FD26-BA9C-AE39713486F6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31AAB5-631F-FBEA-CC66-98D383F3B31C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31AAB5-631F-FBEA-CC66-98D383F3B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DA0B57-3477-AAFB-BA83-F992D3D35EEC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DA0B57-3477-AAFB-BA83-F992D3D3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83CB96-6E7F-97E5-CBDE-021F14BD7296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83CB96-6E7F-97E5-CBDE-021F14BD7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BDBE78-B8C9-1CB0-5BEB-9A1CBDDE6D5E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BDBE78-B8C9-1CB0-5BEB-9A1CBDDE6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D43B79-222B-8F16-9F90-40D604FF7F1C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D43B79-222B-8F16-9F90-40D604FF7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55EC3F-A7C5-6AD8-1B01-2D2B5321D6B1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55EC3F-A7C5-6AD8-1B01-2D2B5321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5047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5EC428-3936-3799-773F-4106790F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2E2D-F7C4-E7CA-D7D2-254163A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3205D-ACA1-CDFD-571C-D4BD19D848BB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C9F80A-7706-6C53-99EC-15050D5CF888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31934F-7F64-97FA-1D73-7DFA4B1B8AF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6F65B5-21B8-D0DA-D61D-D8A8DC94447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533B86F-DFD8-4C50-87F9-C64F2803B5DB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43B4F79-4174-88D0-904D-468B635CFE5D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89BC2BA-6EAE-7AAF-FE73-84F3555AA8C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ADBB55-A695-5FCD-42D2-199F8142BFD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19E776-7696-3C1C-609A-A68393C482B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ACC768-0B5F-E7A0-12CF-3245246F4F4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ACE5C3-749C-1359-DC86-FBB7A29630A7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A310F6-CB21-C926-7AAC-1BEA8A851CD9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122C2-AE3D-25C0-ECB8-B8A585B7EA2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34DC37-E78C-062D-D2AB-7633FB9929A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3C696D-FC65-931A-DB56-F9AF140DE85A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D6A638-2C51-A82E-CBB5-8FED47046EC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0432BFB-25E2-CD24-E8F0-A5DFA9F3FBD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6636CD0-EBA9-7E11-C982-996CC1547A3A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4169A83-2686-12CA-2C87-F53A185B48C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403EDD7-F6EE-97AA-B9F7-214065DB048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686AFD-C5F0-DE84-F08A-4B2AE09A3B8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A6A20E-32F1-4847-07D5-B2092069129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816566-4F13-8D8C-2B01-1E75B756D2A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4DBFB2-4836-3B3D-317A-0B97108394F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562EE2-462C-9B05-6E83-7648BD61813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2EA1F4-6548-EAA4-0F56-0DD16E8B3D8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3819C0-F10E-5E0A-0AB8-7F536FEAFB8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2F70C5-A1A8-3179-C752-4D5A17C2B438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78E312-4183-E1D8-0232-6EA4AD61C07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349754-5CAA-6EE1-5FC6-2C0A8FF8317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B3655BE-EF13-C7F5-6DD4-E8440AC2B1C3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9654A55-B818-C7CB-B4A7-F9CFC76DCC1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1F038E7-599C-68EC-D02D-F7D98A026DE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74F639-6681-BEC2-9344-B9516E10D1C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348629-B7C6-D399-FF2F-11EC4208C1FD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9D2ADF-2655-B789-AEA9-A6F03F5A5D9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239EE3-7D76-3953-2AAA-B5BDB23AA5F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D3CB9D3-D137-5718-4E7F-8F0EE8685913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B36A98-8F60-B1F9-0AD2-34DC693C2A7B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4F6246-1E86-96BB-6135-6B6E2421B42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FBFCEEF-A859-0C05-8F91-800E334C6072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68F6F6-711E-4B14-FE86-E757F4694C7F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37E194-4FCE-9518-352B-311D74C18C11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F1E4-0D2A-3677-2EC3-45B8A3A03CE0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3CD5CA-6740-ACA1-5B30-802EFE04546E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F3D766-9507-D255-EA5D-7705C77FBCD2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5A3A9C-1140-748A-31F4-281491868C3E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5A3A9C-1140-748A-31F4-281491868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764652-C758-AC67-5C82-6A941142342A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764652-C758-AC67-5C82-6A941142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EDC843-2049-E22B-4F31-3D190C7C0764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EDC843-2049-E22B-4F31-3D190C7C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3C5561-A0CA-1D9D-E78B-97DDFDB85DD4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3C5561-A0CA-1D9D-E78B-97DDFDB85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0BDE4D-7362-E229-8513-F970FB293AFD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0BDE4D-7362-E229-8513-F970FB293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96492B6-3D3D-15FF-D85C-FF8184344098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96492B6-3D3D-15FF-D85C-FF8184344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Graphic 54" descr="Sleep outline">
            <a:extLst>
              <a:ext uri="{FF2B5EF4-FFF2-40B4-BE49-F238E27FC236}">
                <a16:creationId xmlns:a16="http://schemas.microsoft.com/office/drawing/2014/main" id="{8BA5BA3A-6823-B6AD-96D7-D55C28FF6E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56" name="Picture 5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CD77C419-0E76-7754-A47F-598AD9C076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57" name="Graphic 56" descr="Thought bubble outline">
            <a:extLst>
              <a:ext uri="{FF2B5EF4-FFF2-40B4-BE49-F238E27FC236}">
                <a16:creationId xmlns:a16="http://schemas.microsoft.com/office/drawing/2014/main" id="{9B1D7933-B384-B5D1-A7AE-23779451C1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79123" y="2971898"/>
            <a:ext cx="8986684" cy="3781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8E1751D-1158-96A1-9DD9-5D6200813BB7}"/>
              </a:ext>
            </a:extLst>
          </p:cNvPr>
          <p:cNvSpPr txBox="1"/>
          <p:nvPr/>
        </p:nvSpPr>
        <p:spPr>
          <a:xfrm>
            <a:off x="6179707" y="3868819"/>
            <a:ext cx="4413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...Hm...the military’s performance against the foreign military will tell me something about the likelihood that it would succeed in a coup!</a:t>
            </a:r>
          </a:p>
        </p:txBody>
      </p:sp>
    </p:spTree>
    <p:extLst>
      <p:ext uri="{BB962C8B-B14F-4D97-AF65-F5344CB8AC3E}">
        <p14:creationId xmlns:p14="http://schemas.microsoft.com/office/powerpoint/2010/main" val="139300020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FEDA9-1FA0-CB4D-B546-BD9831EB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8534-65E0-F44F-0941-80A05C38C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E36A9-36A6-A377-3215-0C2717CBBD96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E0A38A-B803-766C-E9BC-D5A0DDFF3B8A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F317FE-9A2A-5DE6-96DD-8EBCA595016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5CA05D-7D9E-D94F-5BEC-D6803745B7F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91C768D-0DC8-D143-4131-9BF8C80444F8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9834EC-A765-AB03-4B01-737C127924D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3D94FED-F953-ABD2-E90A-73B2DB114CA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347E17-81CC-0DFE-9DCE-BC9A8E90E37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BDC9A9-CBD0-EC76-D984-D8433AB9AD7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E67607-5752-A427-1084-B5DA679095A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1A35BF-7B1F-E736-39D2-189F311A720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5431EB-4004-0175-EC9B-DAD77154A319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48BA6-20D8-C342-6290-3E9E6E7176B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46A374-68A7-A8DB-B9B2-43D00088F6E7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A88933-9793-5BCD-23D6-365F35F12990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B60B164-9009-5830-E571-0A6E4997420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80A6C8F-DAD2-5284-36F2-4C8E1E9A28C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0CB1955-38B9-E07B-C4C3-09B89D2AF674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B20C503-5DC6-87D9-C3A5-1C974483120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4DEE276-271E-6FB4-E71F-A0CC29DAAAF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B393D0-536E-CC4A-83DD-8C682003DF6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0A0266-31C7-902E-D76C-3D10F20FE43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A0DC72-87E8-38B3-5F73-33AFFB2AEF3F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80F087-FAD0-31BC-4EF3-4B9B99F0D6B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3F74C4-76FF-6730-F370-99A07B79A52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E39726-F44F-BFEA-395E-D6589D7E831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7ED90F-5635-D88D-C025-760E6766731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84CB3F-737E-6DA1-E00E-34417BE93115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48E49E-E2C3-C8AA-BF96-5F6971DBF71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DA65FC-C39A-3895-5F18-F451AF31C9C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AD29D6-13C0-5AE6-812F-9A29CFFF151F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940C424-FB3A-F104-1FA1-53780DAD47CD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96870B7-075E-B722-6DA0-8E8EE758F92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7FCEC4-63F1-A65C-096F-053A474F484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4A4D70-62E3-DDD8-FE2D-9637707BA3E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D3521D-EB1F-CB48-82AC-8B4D1552EFD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F05515-6B9C-6451-5107-03017DB1F42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0C2335-A33C-9603-E2ED-271C7F13731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8F3B8C-AC8A-2B59-A8F2-37DCE7A8F1C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A2D4CF-4523-D5AD-734E-EACEACB249C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0E69C241-7737-B8B5-8D09-2EC5B7D6E84A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8C8B7A-2828-92A4-3ADD-BC3991E6D9E0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BB2896-5781-003A-966C-F2596CB90517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AF58FA-4557-D6C4-676E-436FC310383A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FC4529-0630-A4E2-B52E-C9B4F5A566D6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5A50C7-1A42-F306-4F7B-C91DF0D2C57F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A99117-5C92-8EC1-450A-CDA5FB41D2A3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A99117-5C92-8EC1-450A-CDA5FB41D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E519A9-8474-F3B1-A538-26B677836B7C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E519A9-8474-F3B1-A538-26B677836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45A5C7E-C151-359C-D5C4-B5626F832DE1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45A5C7E-C151-359C-D5C4-B5626F832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766488-6BF0-2032-4C5C-757173BDE1C5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766488-6BF0-2032-4C5C-757173BDE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F558D8-9F33-55E9-6181-ACF32FB5F0FC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F558D8-9F33-55E9-6181-ACF32FB5F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4E6378D-9E6D-8D76-DBFD-6078920359FE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4E6378D-9E6D-8D76-DBFD-60789203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Graphic 54" descr="Sleep outline">
            <a:extLst>
              <a:ext uri="{FF2B5EF4-FFF2-40B4-BE49-F238E27FC236}">
                <a16:creationId xmlns:a16="http://schemas.microsoft.com/office/drawing/2014/main" id="{A927AB32-3789-85CA-AC7E-434E97107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56" name="Picture 5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298DC779-0D19-5FFD-CC53-F9345D3D8A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57" name="Graphic 56" descr="Thought bubble outline">
            <a:extLst>
              <a:ext uri="{FF2B5EF4-FFF2-40B4-BE49-F238E27FC236}">
                <a16:creationId xmlns:a16="http://schemas.microsoft.com/office/drawing/2014/main" id="{9D1CFA6D-2C2A-6B2C-968B-BA1395FDE6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79123" y="2971898"/>
            <a:ext cx="8986684" cy="3781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0D45B3C-C97A-7B7B-974B-300998FA21E4}"/>
              </a:ext>
            </a:extLst>
          </p:cNvPr>
          <p:cNvSpPr txBox="1"/>
          <p:nvPr/>
        </p:nvSpPr>
        <p:spPr>
          <a:xfrm>
            <a:off x="6179707" y="3655906"/>
            <a:ext cx="4413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...If it performs poorly against foreign militaries, then it is less likely to be able to successfully pull off a coup than if it performs moderately or excellently against a foreign militaries!</a:t>
            </a:r>
          </a:p>
        </p:txBody>
      </p:sp>
    </p:spTree>
    <p:extLst>
      <p:ext uri="{BB962C8B-B14F-4D97-AF65-F5344CB8AC3E}">
        <p14:creationId xmlns:p14="http://schemas.microsoft.com/office/powerpoint/2010/main" val="9397305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6A6D9-CE9C-97B3-0A71-C48A0524B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43ECE-3CB3-44A6-29F5-E6A42E40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3BD0C-AEA0-2392-F196-9F09644E5125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F104A-93A9-4428-4B19-B2DA7D76A7E1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E03DDA-7EE3-0472-93D4-D4F643BBFF0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D616A3-D0A6-1D31-2B9A-2F3DCF2D0AD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E58162F-E174-C849-8C6A-8E4CF81F99C0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D3A2808-711C-7CB5-F9DD-D9F15D3D9D3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BF4776F-20ED-7F25-D32C-80BEF509911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FD1BED-A976-C1D5-804F-FE1D8C3974D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E8563D-056A-FAEF-3BEB-6583ABBD3F9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DACCDC-F18A-29BE-F288-7CEADCAD83A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5DD188-0E60-5224-4860-D9B22FA1DD5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04908B-8426-C519-601E-93F09BD70C0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7AC830-FDB4-EABE-F636-7D899871AEC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77CD7E-0AC7-4F89-4D41-ACB5E629553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5650F1-4841-D645-66C9-771040176C54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AA9C72-2C26-EF0A-2EE0-C05BCFEDDCB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B864D8-9697-92B4-56AF-F7A4718F3C8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BAF1AF3-721A-6B5D-00B8-5163BA2615DA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AB63914-77CC-BB41-6699-7FF6920BC27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E44EF5E-F15A-5349-0181-A87A8A48CB3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D721FC-71E0-DA30-34BA-04C6AB500F8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CBB108-6940-F5FE-F871-C0D4086264A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40ED55-9A80-D8AF-116A-31724CE0787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0EC84-AD2F-4883-24D6-6FD3D1519BB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A25BBF-606B-D667-8CBD-DF5CEC954D8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EDE708-7C50-15C2-E206-0ECF800BA5C3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E6C100-46D4-0613-E2D8-EA670D32A6D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36BF28-2D73-4A13-CE10-1C45BB50BEE7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A366FC3-022A-133E-0973-4FBE6C3400DA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760795-ADC1-0B46-EBDF-BB826D8D29E8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EAE8384-E0A6-22D9-0EFE-06ABF86CF80B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616747-8CD0-A587-D9FB-E63DC6D1CBD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1980F78-8306-2E38-8004-D8CC7DF40D5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62F850-1C60-1557-CF21-2660DED83A5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B12716-3C7E-80BB-30A9-4A573F7260A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CFE41-EE8D-0A91-EFB8-AC7E34E55DCE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147445-86D8-27F4-0112-FE39B2AE68F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5A3424-1B1A-ECC2-72C1-E11DFCBAF04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78A184-26CD-4699-BAEF-A1986531E2C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ADEA3F-C11D-BC8D-1A86-10707F38109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2D21EF7-257E-D4F7-493B-AE4062132B5A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BC5586-7DF5-8A5B-2176-9EC2C6C8DCE5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943EBB-DE64-AD96-50C6-51B8179F1A30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9653A0-AFCE-61C3-6CEB-B939BD2006DD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0871BF-DB8A-B08F-2A82-838332D25575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DEFA18F-40E3-7F2E-611D-E0AE7FC00207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A6B9071-F379-2183-D6DC-B01E6C219A85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A6B9071-F379-2183-D6DC-B01E6C219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1D8BAE-C8A4-B2AD-6273-D16F74DCD5C6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1D8BAE-C8A4-B2AD-6273-D16F74DCD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9640AD0-B2B0-B1E2-7C98-CF434BB2DCC1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9640AD0-B2B0-B1E2-7C98-CF434BB2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756E82-6CF2-C531-5AEB-5212389AF82E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756E82-6CF2-C531-5AEB-5212389AF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25797F-1438-ED4E-88B2-3EC1B185FD05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25797F-1438-ED4E-88B2-3EC1B185F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BD6C4F-5DE6-D3CB-180B-4E043FCC7B52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BD6C4F-5DE6-D3CB-180B-4E043FCC7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Graphic 54" descr="Sleep outline">
            <a:extLst>
              <a:ext uri="{FF2B5EF4-FFF2-40B4-BE49-F238E27FC236}">
                <a16:creationId xmlns:a16="http://schemas.microsoft.com/office/drawing/2014/main" id="{D8C4C2EF-7B6F-A4E3-8E3F-2079C248F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47674" y="3429000"/>
            <a:ext cx="4010025" cy="4010025"/>
          </a:xfrm>
          <a:prstGeom prst="rect">
            <a:avLst/>
          </a:prstGeom>
        </p:spPr>
      </p:pic>
      <p:pic>
        <p:nvPicPr>
          <p:cNvPr id="56" name="Picture 5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9291111E-BD88-9E01-308F-2FF81918F0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 rot="5400000">
            <a:off x="3355024" y="4732172"/>
            <a:ext cx="685534" cy="914734"/>
          </a:xfrm>
          <a:prstGeom prst="rect">
            <a:avLst/>
          </a:prstGeom>
        </p:spPr>
      </p:pic>
      <p:pic>
        <p:nvPicPr>
          <p:cNvPr id="57" name="Graphic 56" descr="Thought bubble outline">
            <a:extLst>
              <a:ext uri="{FF2B5EF4-FFF2-40B4-BE49-F238E27FC236}">
                <a16:creationId xmlns:a16="http://schemas.microsoft.com/office/drawing/2014/main" id="{B91FC25B-6196-7243-B258-0C9E1BBE40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79123" y="2971898"/>
            <a:ext cx="8986684" cy="3781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607D1A0-3AB8-A0A3-802A-CACD39174A78}"/>
              </a:ext>
            </a:extLst>
          </p:cNvPr>
          <p:cNvSpPr txBox="1"/>
          <p:nvPr/>
        </p:nvSpPr>
        <p:spPr>
          <a:xfrm>
            <a:off x="6179707" y="3655906"/>
            <a:ext cx="4413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...If it performs poorly against foreign militaries, then it is less likely to be able to successfully pull off a coup than if it performs moderately or excellently against a foreign militaries!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BC6682-C91D-192E-6D0D-6D6B5F5B6EF9}"/>
              </a:ext>
            </a:extLst>
          </p:cNvPr>
          <p:cNvSpPr txBox="1"/>
          <p:nvPr/>
        </p:nvSpPr>
        <p:spPr>
          <a:xfrm rot="19987224">
            <a:off x="23904" y="4192313"/>
            <a:ext cx="1803118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MODEL THIS?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17959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D5AA4-6BE0-E90A-103C-80793EEF2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38F6-62A5-79EB-4916-C916D10F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EE5A-B1F1-DC51-559C-54F22B8CCAEF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ADDD98-FDF7-CF0E-13FE-FCA458D15C78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47DDC-F176-DA3F-3D45-9EECE6FA3C3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AA70450-4870-614E-1B03-BFA2A5DE5031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63BA655-30DB-A5D5-8C25-092D2213E4EB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35A400E-1703-7B6B-66F0-5EEC1DCD042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9AEC0F4-1EAF-0C13-D06D-59DE8063BF1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721544-2F86-32E0-C3C7-4A7C24D5F3E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403C33-F445-2376-FA66-C3E09B0C8C6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2A78EA-997F-C31C-2C33-30B22A5693F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3641B-3D49-D6BD-EFDB-0BD27DD5F66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923AF6-7B4C-1194-8E28-A0DB0C4D9EE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A000AA-2EE6-8B60-1CB3-089727669C0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D2C97E-51B4-52E2-5409-3F65A429503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9C86C1-882C-47FF-3AE3-C0A0B839FCFD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C14EDE-9BE7-43CA-B122-F7EE20886E9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14B5B58-2EB2-1E85-0B10-6BE5FF93DEB8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D070881-77D3-9E16-E3C1-621F3A3D289F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200C32-432E-07CC-B307-670CF3FE0FB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C23562A-91D7-5AF1-B54F-19469A4C122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9890FC-70E0-03CB-EC94-E918B083F97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3C6D96-A6E7-2D83-6F29-6A23FA754A79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8BC131-25FB-68AC-2F81-35E4E3FC3BF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351390-BBE2-C88B-3715-186FE01C0F07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FB4035-39AF-D59F-5498-2E4BAB4AC9C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C8065C-2796-6E5D-081F-9100F33BF7C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9F952D-049C-A9FD-D397-9F596DAE5247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88CD64-01B5-3EDA-F752-2F2F52522D96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3C8C79-31D9-F803-7B4D-CEC74DAFA7C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FCA35C-A4D9-10ED-4954-BD3966E1840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458A1E9-D82A-442A-AF92-F41C16426FB3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87E2B3D-0415-8C9D-CD19-38D1CDA3720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3B3B144-BD8B-F71A-72AE-4627D051719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36FEB1-AE10-BB3F-A53B-AD8D535C04F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F50826-7C87-06F4-ED20-2B0ED84026B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9C027F-C309-117C-D827-39704F864C2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03B0E3-B06A-3B06-3E8C-EC009D9E2AD4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167503-356E-1BF4-F760-86DC3E42BF5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478EAA-5833-DFB6-1AAF-F336DA9D6D7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5A4593-08A7-4140-1429-04DC4F8B1B2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B58DF67-B41A-758F-42B7-DDB4C1D50897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758B19-67E2-5F01-C5B3-AE6EB1DBF7C5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423C1D-133A-226A-A7E7-D3158433743E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9AAFF5-729F-B393-7ECD-C802B3CBB9D6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F26682-61A8-F7B7-99F9-3BF0E784E23B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EFAF03-D9B4-0BF3-8991-A7F4943116F8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B67728-FEF8-4CEA-8F05-CFB41C8EADC2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B67728-FEF8-4CEA-8F05-CFB41C8EA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36B1C-6CA6-A02C-DBD2-5F7E2DA0AF5B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C36B1C-6CA6-A02C-DBD2-5F7E2DA0A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022C019-380F-BC4A-C966-146C941B95BB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022C019-380F-BC4A-C966-146C941B9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21A276-4276-57CD-8A14-3EFB9B46D931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21A276-4276-57CD-8A14-3EFB9B46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2B1968-6156-D75B-00A8-5FB897C8B520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2B1968-6156-D75B-00A8-5FB897C8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63FAF1A-B443-5894-D942-0442955F529C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63FAF1A-B443-5894-D942-0442955F5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F87A28B3-0DFB-F4C9-DFCF-BB4228EF1A4C}"/>
              </a:ext>
            </a:extLst>
          </p:cNvPr>
          <p:cNvSpPr txBox="1"/>
          <p:nvPr/>
        </p:nvSpPr>
        <p:spPr>
          <a:xfrm rot="19987224">
            <a:off x="23904" y="4192313"/>
            <a:ext cx="1803118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MODEL THIS?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94518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BA5D0F-8322-0668-472A-5A7481C5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49F4-625B-3D88-EA2B-04348019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C1C09-9B2C-C5B4-AAA6-800F9AB9D843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2C747A-0ACD-FC26-6E1A-68B9C12479CB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DC9087-E856-DD8D-F794-B25282C91C6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0FCD36-7ABE-F380-4596-9F063D9FA2D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D25C31B-521E-54B2-E6DD-0E4763B1247E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8515743-ED7D-BDBA-94EF-9078429DA98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4957524-D860-61EF-5E1E-4B2E4F3B974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46C56-3CEE-DC5C-78A2-C54623A2462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56E2AC-1A9F-14D5-5F50-5BABA604A8A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5B974E-B03B-3AF3-1A63-532EA9A263B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1661F8-4573-E867-06C2-24F1970BA1C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6A1CEE-7991-5A8E-0384-44728C6F69B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B5081C-0F90-60A4-7E29-0D2B38D9BEC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BB048B-940D-EDD2-F52A-509A3065A679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3CA1B4-8880-659F-B359-5492FC585B02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44D54E-9E01-33B5-6155-073945A0B99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140A691-50EB-58F9-AFE3-607BAA548493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40205C7-26ED-DCAD-CEC4-55AF793C5E52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A61DC50-E845-B6C9-DFB5-A4F3B8590D3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484F416-DE9C-EDD7-0DC2-8F526431A342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C1D253-3D6F-245E-95C4-5FE294C8FD0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9A4C1C-FE79-920C-D2AB-5A079401403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E42A35-2FDE-A924-4CCF-EF252485FC7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67E5D7-EECC-9588-00B2-732F0A1797B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3A07EB-6B2C-7B61-7A14-59F6C0434C3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248E35-5F1C-30F6-F56E-A23681E74A3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97E25C-B4DB-C3B0-AC4A-83A0DA4EF00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56E05A-C89B-FEC6-3B6D-442516565311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E90FB7-1492-E115-15AB-FE4AB6369B94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76E0B4C-CE9F-822A-8750-788EFEB20B0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B1D81E-3059-0F3E-4DBD-BF09EDD56EF9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FBE6FB9-739E-EF0F-B41B-08607D876D0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F40C992-358D-2C13-CE70-DE6CDBF8C51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B914C6-DBC7-42BD-5BB9-36768D802BC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2E2D37-4689-9627-51E8-AAF28C479BD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474E5E-C595-D9BA-F4AE-B847C9C7F38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C8DC52-2312-34A9-5166-56AFD9B36B6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4C585F-BEA2-29D5-2D06-99876A11573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1D5E3D-4557-5E37-55C3-9864CDEE743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87F32E-8F1C-5DF4-FE1D-61F7F7FFA3A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CFF6487-2DA9-5511-D3AD-41BA2A15A948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84DED4-E1A4-6BEB-2289-53FFFC0B9EEF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4940DA-299C-D7FE-1BC0-9DEC2D2667A6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52C8AF-F898-F76D-9EB4-BFEA0F7D6C81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AECC21-0880-3784-6437-8046B07D9513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785A9F-2602-53D2-1808-3AC1E52653B0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29DFF01-C1A7-5CB3-4137-02341E78BD4F}"/>
                  </a:ext>
                </a:extLst>
              </p:cNvPr>
              <p:cNvSpPr txBox="1"/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29DFF01-C1A7-5CB3-4137-02341E78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03859" y="233438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AF2E00-B7AA-82EC-2C54-3E06A44D10BE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AF2E00-B7AA-82EC-2C54-3E06A44D1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162985-C9CF-B31A-85CD-7CB2CD3D7B48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162985-C9CF-B31A-85CD-7CB2CD3D7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D9FC9D-732B-95DC-658E-BE4CD12DADB2}"/>
                  </a:ext>
                </a:extLst>
              </p:cNvPr>
              <p:cNvSpPr txBox="1"/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D9FC9D-732B-95DC-658E-BE4CD12DA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17067" y="2307259"/>
                <a:ext cx="11905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3C0517-F304-6A23-2A1D-2BE58B0B8B45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3C0517-F304-6A23-2A1D-2BE58B0B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E35087D-7AC2-AA62-ACCF-2601126B1C5D}"/>
                  </a:ext>
                </a:extLst>
              </p:cNvPr>
              <p:cNvSpPr txBox="1"/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E35087D-7AC2-AA62-ACCF-2601126B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42780" y="2307258"/>
                <a:ext cx="11905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33C003A-1DFE-E5B0-DA2B-F5F8BB8DA7FF}"/>
              </a:ext>
            </a:extLst>
          </p:cNvPr>
          <p:cNvSpPr txBox="1"/>
          <p:nvPr/>
        </p:nvSpPr>
        <p:spPr>
          <a:xfrm rot="19987224">
            <a:off x="23904" y="4192313"/>
            <a:ext cx="1803118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MODEL THIS?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DE159E-06D6-3F1D-9BC4-17BDAFB81E23}"/>
                  </a:ext>
                </a:extLst>
              </p:cNvPr>
              <p:cNvSpPr txBox="1"/>
              <p:nvPr/>
            </p:nvSpPr>
            <p:spPr>
              <a:xfrm>
                <a:off x="2104842" y="4210050"/>
                <a:ext cx="9578434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President believes that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DE159E-06D6-3F1D-9BC4-17BDAFB81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42" y="4210050"/>
                <a:ext cx="9578434" cy="923330"/>
              </a:xfrm>
              <a:prstGeom prst="rect">
                <a:avLst/>
              </a:prstGeom>
              <a:blipFill>
                <a:blip r:embed="rId8"/>
                <a:stretch>
                  <a:fillRect l="-509" t="-3974" b="-5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6577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2C8AA-5BB5-58D6-B46B-5A0C6D61F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9786-BA11-1A94-142A-A9B0BF9C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5720D-5EB2-758E-762D-A715051ACCA0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D9EC57-3683-F6C9-9077-A97D046C7E18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92303D7-818F-AC20-E9C8-9CF102DCFCE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E62422-3E76-92E5-6D58-B27CF79428E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2D11F1F-1D90-0056-4A3A-61253B67CFB4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DD24993-0E62-EDE1-FCE6-29BC637CF8F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FF05122-331A-9634-19BA-7C89F2C9684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4CE93E-9F71-C4EF-C8AF-E27F0D538A7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B73FA-B3C2-5992-F4AB-DCEB5E9AD7A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145C04-1FAD-577B-5B64-B35839A127E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B90B12-C17C-9167-1A06-D78B93D59517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AB6850-7697-CEB6-14AA-263644C044A3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299D05-E98A-4BD4-2772-55B3DA09243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C09929-C218-5444-FCA9-37439DDC39D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FA39B-BF31-1D14-5B8C-8D1E32DE0D9F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2232D93-D907-C2FD-5EFC-E6AFDFE9E44D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6043F4A-4CE8-30C8-2DEF-DE5FE9918D4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B0A38DC-D65A-5213-E74F-2FC5A4214656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7562604-F408-7524-B38A-3731AFD8329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42E7586-BFA3-59FF-F10D-B45789BC00B2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5C219-4282-27C2-63BB-55EA83BB61E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6D02DD-3DC9-8AE0-E0E6-977EB83ECD7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370466-7EB1-0100-54EF-079A7884230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DC537-A861-6B89-97E8-A08C79AF744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5D5A89-9113-0176-2A63-D799E23D54A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8C4605-CA9D-FA9C-0E6B-370768EB04C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34219D-306B-767B-5C68-A7CF4AE9A179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77F685-7908-1986-31D2-46A661F28EAC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CE69B77-09C4-936C-9F20-EECA1448BE9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61B445-63C6-DF3F-D1FE-D66586E836E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7755B90-E142-70E5-0BF6-91D311A00544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63AC9B0-F325-0E7C-F490-E38EE50D592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92DFD97-386E-41B1-D0A8-62914EDCB63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330C64-6C12-1C8E-E9FA-19F8D0EA3C0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7E67FC-64DD-E257-09B7-1CBD6196E75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FEF8E4-28BF-3084-EDE3-33812A0D22C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BC6271-528F-A383-A5BB-8064414625E4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FD8534-1DA9-FB48-CFE1-172492D168B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27EB7B-7B7B-2040-E09A-F85EC68F004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1CA883-15D4-2076-CF69-1358C7DF05C7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4397550-7F8B-FBB4-EBC0-6B3B5CB35DE3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81CE79-CC43-59EF-16A8-8A06C904042F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69C254-C2A2-B672-C68B-FE57FB7F6354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AB8EBA-3CE0-0D28-E291-14BCE3EF4A6E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424782-6A32-D95C-A45B-2E511DDB2EB2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F653B9-14D3-C5E5-8496-C00411FC58D3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C04276-DB21-F7DF-D4F8-190A5E1F4E7B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C04276-DB21-F7DF-D4F8-190A5E1F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FBE64-1975-E1EE-24D5-8B1E6A5F8834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FBE64-1975-E1EE-24D5-8B1E6A5F8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D4FFAB3-C211-8CB2-9D89-B344D7338D30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D4FFAB3-C211-8CB2-9D89-B344D733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BE97ACB5-0EA6-01A9-C02E-F3CC28B91702}"/>
              </a:ext>
            </a:extLst>
          </p:cNvPr>
          <p:cNvSpPr txBox="1"/>
          <p:nvPr/>
        </p:nvSpPr>
        <p:spPr>
          <a:xfrm rot="19987224">
            <a:off x="23904" y="4192313"/>
            <a:ext cx="1803118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MODEL THIS?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E96DC6-37FE-97EA-9FDC-38586CF3B01C}"/>
                  </a:ext>
                </a:extLst>
              </p:cNvPr>
              <p:cNvSpPr txBox="1"/>
              <p:nvPr/>
            </p:nvSpPr>
            <p:spPr>
              <a:xfrm>
                <a:off x="2104842" y="4210050"/>
                <a:ext cx="9578434" cy="14773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President believes that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So how about...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E96DC6-37FE-97EA-9FDC-38586CF3B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42" y="4210050"/>
                <a:ext cx="9578434" cy="1477328"/>
              </a:xfrm>
              <a:prstGeom prst="rect">
                <a:avLst/>
              </a:prstGeom>
              <a:blipFill>
                <a:blip r:embed="rId5"/>
                <a:stretch>
                  <a:fillRect l="-509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6E68995-EEA5-98E0-9CD5-524E25CB4BC2}"/>
                  </a:ext>
                </a:extLst>
              </p:cNvPr>
              <p:cNvSpPr txBox="1"/>
              <p:nvPr/>
            </p:nvSpPr>
            <p:spPr>
              <a:xfrm>
                <a:off x="1295510" y="2154652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6E68995-EEA5-98E0-9CD5-524E25CB4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10" y="2154652"/>
                <a:ext cx="489835" cy="52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406BB96-E7BD-B5EA-E523-958D8753733A}"/>
                  </a:ext>
                </a:extLst>
              </p:cNvPr>
              <p:cNvSpPr txBox="1"/>
              <p:nvPr/>
            </p:nvSpPr>
            <p:spPr>
              <a:xfrm>
                <a:off x="6182367" y="2182980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406BB96-E7BD-B5EA-E523-958D87537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7" y="2182980"/>
                <a:ext cx="489835" cy="5261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A60734-A4D6-FCEC-F6AD-B2B90B5D3A13}"/>
                  </a:ext>
                </a:extLst>
              </p:cNvPr>
              <p:cNvSpPr txBox="1"/>
              <p:nvPr/>
            </p:nvSpPr>
            <p:spPr>
              <a:xfrm>
                <a:off x="10878842" y="2182882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A60734-A4D6-FCEC-F6AD-B2B90B5D3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42" y="2182882"/>
                <a:ext cx="489835" cy="5261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9952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5CEE0-2D39-6116-1E56-2BBA7B3C0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3465-25CD-C475-253E-2CB4DA31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D8A16-04CC-162D-C97E-CB4728EA53E3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BB3AFE-C561-2BB6-C2AB-9A821FBFC3A4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5B1461-3FEF-B2A2-3EE6-65230247153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996710-5466-0269-B05D-53DDBEA1D6D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60AF30-A3CC-DFCE-460E-9753F0063AA0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C36F4A9-CF92-3DD8-0BF3-BFF3C1A2839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B87BA58-66E5-3998-2BDA-EC1E6EA220A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9CEDE-01BB-905E-E629-03E2E5CCDD6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7F0BE4-C906-B8E7-FC44-8843F1E67FD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7A166F-D264-9977-B6C4-1F92C3C99DD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EB4FC3-CD8D-A81F-3354-FCC5A52990A5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28224B-6A71-A4DF-5651-3D1A95D52F27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DB0888-AC7A-791C-5571-09CC6360F0D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9372EC-CF4C-FE91-FEB2-3470B95852D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B07539-5551-28A6-730E-C55E9EA64D55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B6C89C-2A5A-AB32-79B5-C1C96B68FEBD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EC1D556-7957-FD8B-CCD6-D4015EBC0A4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509EAE0-125C-7E2E-7C2E-B8367C179FED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28EE245-26D8-D958-DAB4-C85E3EBFB1F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3DF2F73-FFDC-CCAA-A940-856F4A1190F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B7183-927A-7B10-F843-59555F362E3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813F7A-94EC-8491-F88D-65D390E8B32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E5FC3-1BE5-A42C-4846-52DAD296FFFF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458B37-5D2D-46D9-CF4F-879C5517EA1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B449D5-4AF9-D274-ECD4-62839E4CB3E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FD157F-7C62-8C19-3AD6-F2621FEFD9D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6A1E96-5E53-8D48-61EC-486B16F67C1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D44CA0-2241-3A8E-283B-5A21BF7E8E70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531FD7E-0575-79E6-F548-584FDC08FC14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87406D6-9A5E-C279-1CB4-530480BBA36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F892A5F-AAF9-F203-6916-7357F65279B4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CBA56D9-19EC-3497-B081-8F28617A5F7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6ED5172-0BC1-F3B1-B3DF-4C0749516CD9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5A8CD0-C62E-D85D-2EFC-9E9C72243F7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7B375-7328-397F-9103-577DF20E3F4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DD0C83E-E0DC-962F-B72C-FEE97BBE818E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0519EF-DBCD-018C-BF76-B1AD9FDB34D5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AF4021-630A-6A62-8770-A9B766B3E03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0086F0-9187-B366-6E1D-E3586100EE63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739801-6272-8F30-6909-F924BAF8358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5CFA037-A53E-50F3-932F-61D569DE7B89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6C6DCD-991C-328A-8E4C-D02C5F26CD34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CE7046-0C7F-3E29-D94F-722BD5B9F033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C06D6C-C7BA-9C18-1C8A-3FDCBD9319F7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B7C740-C115-3CE0-F8B4-105A52B263E2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BC88E5-260D-E0E9-7CC0-80ADC0FDD3F5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CD403C3-BE11-F50E-3368-93D0C1689B47}"/>
                  </a:ext>
                </a:extLst>
              </p:cNvPr>
              <p:cNvSpPr txBox="1"/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CD403C3-BE11-F50E-3368-93D0C168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964344" y="3104807"/>
                <a:ext cx="1190573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2B2C05-DF79-84B4-81ED-78F947C56DF3}"/>
                  </a:ext>
                </a:extLst>
              </p:cNvPr>
              <p:cNvSpPr txBox="1"/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2B2C05-DF79-84B4-81ED-78F947C56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5835782" y="3180412"/>
                <a:ext cx="1190573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C9EB51-4B4B-F29B-0D85-29DA83B475DF}"/>
                  </a:ext>
                </a:extLst>
              </p:cNvPr>
              <p:cNvSpPr txBox="1"/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8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C9EB51-4B4B-F29B-0D85-29DA83B4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43890">
                <a:off x="10507878" y="3128532"/>
                <a:ext cx="1190573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7DDF783-FFB1-5E8A-252E-107454BD1176}"/>
              </a:ext>
            </a:extLst>
          </p:cNvPr>
          <p:cNvSpPr txBox="1"/>
          <p:nvPr/>
        </p:nvSpPr>
        <p:spPr>
          <a:xfrm rot="19987224">
            <a:off x="23904" y="4192313"/>
            <a:ext cx="1803118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MODEL THIS?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75AB59-CC78-9246-D6F2-8A3287C498DA}"/>
                  </a:ext>
                </a:extLst>
              </p:cNvPr>
              <p:cNvSpPr txBox="1"/>
              <p:nvPr/>
            </p:nvSpPr>
            <p:spPr>
              <a:xfrm>
                <a:off x="2104842" y="4210050"/>
                <a:ext cx="9578434" cy="14773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President believes that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So how about... and we know that (for instance)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succeed</m:t>
                        </m:r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poorly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fail</m:t>
                        </m:r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poorly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75AB59-CC78-9246-D6F2-8A3287C49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42" y="4210050"/>
                <a:ext cx="9578434" cy="1477328"/>
              </a:xfrm>
              <a:prstGeom prst="rect">
                <a:avLst/>
              </a:prstGeom>
              <a:blipFill>
                <a:blip r:embed="rId5"/>
                <a:stretch>
                  <a:fillRect l="-509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BAA375-DB58-DBC4-A60F-586C308DDDB9}"/>
                  </a:ext>
                </a:extLst>
              </p:cNvPr>
              <p:cNvSpPr txBox="1"/>
              <p:nvPr/>
            </p:nvSpPr>
            <p:spPr>
              <a:xfrm>
                <a:off x="1295510" y="2154652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BAA375-DB58-DBC4-A60F-586C308DD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10" y="2154652"/>
                <a:ext cx="489835" cy="52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3815FB-F5B9-03E9-2FB1-DCA0B33E8B73}"/>
                  </a:ext>
                </a:extLst>
              </p:cNvPr>
              <p:cNvSpPr txBox="1"/>
              <p:nvPr/>
            </p:nvSpPr>
            <p:spPr>
              <a:xfrm>
                <a:off x="6182367" y="2182980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3815FB-F5B9-03E9-2FB1-DCA0B33E8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7" y="2182980"/>
                <a:ext cx="489835" cy="5261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69AE677-C09D-3067-ED5C-B0AE8CD1A8DD}"/>
                  </a:ext>
                </a:extLst>
              </p:cNvPr>
              <p:cNvSpPr txBox="1"/>
              <p:nvPr/>
            </p:nvSpPr>
            <p:spPr>
              <a:xfrm>
                <a:off x="10878842" y="2182882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69AE677-C09D-3067-ED5C-B0AE8CD1A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42" y="2182882"/>
                <a:ext cx="489835" cy="5261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1061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055E6-5AF1-1D4D-9F83-4FB86317C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62D0-FCB7-53F2-12C4-D3E7C5A6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6EFB2-22FC-B1A5-1951-B25047B99FCC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632AF-B8F1-C4C1-FB57-20F45E8C2012}"/>
              </a:ext>
            </a:extLst>
          </p:cNvPr>
          <p:cNvGrpSpPr/>
          <p:nvPr/>
        </p:nvGrpSpPr>
        <p:grpSpPr>
          <a:xfrm>
            <a:off x="388167" y="1350461"/>
            <a:ext cx="3677386" cy="2567724"/>
            <a:chOff x="65939" y="2489779"/>
            <a:chExt cx="3677386" cy="256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243CE2-5D86-AFE3-6AC9-B9884193258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230A2B-7279-F75F-EF66-DCB443489F7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740C5AE-89E9-DEEC-616E-87EE9941D0D9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7BD113D-9E51-23E4-3E22-0FABFFC9952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8EAE8F-48EB-9551-796D-360A52B7BEB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CD773C-9901-A1AC-E1D4-875D54EC22C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86292-BF90-F344-3613-6C9F0E92B7E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BCA46B-EC4E-22E1-7DBC-D1493381C37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A7E69E-0A6D-C7BE-4166-6C44CB22ACC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0B6144-5ADA-236F-1200-6C83C9A4381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5B7916-B34A-BAE9-5186-3B9E21AABBC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06742F-5203-F154-A20C-52F32EFDFB9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E227A1-B89F-8423-A3F0-1757317D758D}"/>
              </a:ext>
            </a:extLst>
          </p:cNvPr>
          <p:cNvGrpSpPr/>
          <p:nvPr/>
        </p:nvGrpSpPr>
        <p:grpSpPr>
          <a:xfrm>
            <a:off x="4437646" y="1381973"/>
            <a:ext cx="3677386" cy="2567724"/>
            <a:chOff x="65939" y="2489779"/>
            <a:chExt cx="3677386" cy="256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AD9300-727D-D12B-BFA2-37F99325BEC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6CECDA-A35A-5F67-E07D-3ADF7F62BAE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16AB7E5-7A65-BAC8-5F55-5ED8FDBE279A}"/>
                  </a:ext>
                </a:extLst>
              </p:cNvPr>
              <p:cNvCxnSpPr>
                <a:cxnSpLocks/>
                <a:stCxn id="26" idx="1"/>
                <a:endCxn id="26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51EB2B8-6A5E-77BA-60C4-3A5A89CC35C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71835CF-B097-95F9-08FC-443BE1C064B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B18452-F0A7-079F-FB6E-39B5CFCA36BB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2E78FF-A323-21B5-1A4F-8E9F9A86739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DCB1D4-9B2D-A884-3810-C88A12694D7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6CB836-3B11-7CA8-7700-4C0990D3E0A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F0B8CE-DF46-4DD5-5D97-19BFFDB7C0F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48BB36-84AC-ACBD-1AC7-FBAF3B3FE35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6A217D-C355-6167-17B8-2B810BF2AE2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37DAE4-9D27-185F-7C15-F3A9F7530EE3}"/>
              </a:ext>
            </a:extLst>
          </p:cNvPr>
          <p:cNvGrpSpPr/>
          <p:nvPr/>
        </p:nvGrpSpPr>
        <p:grpSpPr>
          <a:xfrm>
            <a:off x="8292054" y="1381973"/>
            <a:ext cx="3677386" cy="2567724"/>
            <a:chOff x="65939" y="2489779"/>
            <a:chExt cx="3677386" cy="2567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54053A9-D6ED-6C77-37B4-370D0EFABA8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9219A3B-B4F5-FFC2-A42A-8C34F5E42840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52ED9CA-6C5B-BF68-B159-ACAFD82BAF9F}"/>
                  </a:ext>
                </a:extLst>
              </p:cNvPr>
              <p:cNvCxnSpPr>
                <a:cxnSpLocks/>
                <a:stCxn id="39" idx="1"/>
                <a:endCxn id="3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F6E9898-26EA-988B-D29D-E4959B5A5FF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5A9C55A-6776-DC8E-8979-D781FD5027A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A54800-4C02-19B4-3485-B0EB1E5886D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597814-885B-8EED-A7BB-F257DEA23C7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AB28F9-B642-54E2-9B23-4FCD118A185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686FDF-98E4-27FD-2510-C154948FA905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E1806C-8FD7-3755-1B40-6A95A5E86BC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59A2EA-8A79-64A0-E407-94467CE6A72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BBA36D-6CD4-21F6-AFBE-4DD92219FA4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D1F8B8D-82C9-4918-6C4E-4B39244800DF}"/>
              </a:ext>
            </a:extLst>
          </p:cNvPr>
          <p:cNvSpPr/>
          <p:nvPr/>
        </p:nvSpPr>
        <p:spPr>
          <a:xfrm>
            <a:off x="1975372" y="2009009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223426-B469-3DD0-0825-804C23E2BE64}"/>
              </a:ext>
            </a:extLst>
          </p:cNvPr>
          <p:cNvSpPr/>
          <p:nvPr/>
        </p:nvSpPr>
        <p:spPr>
          <a:xfrm>
            <a:off x="2882818" y="2014402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B6D1BB-54AA-9D41-5168-5E3B7275F6D2}"/>
              </a:ext>
            </a:extLst>
          </p:cNvPr>
          <p:cNvSpPr/>
          <p:nvPr/>
        </p:nvSpPr>
        <p:spPr>
          <a:xfrm>
            <a:off x="5255261" y="2049856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602414-3CF6-8F00-37B1-FCEE2F6458F4}"/>
              </a:ext>
            </a:extLst>
          </p:cNvPr>
          <p:cNvSpPr/>
          <p:nvPr/>
        </p:nvSpPr>
        <p:spPr>
          <a:xfrm>
            <a:off x="6891960" y="2046169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3F7FC9-9F09-81A5-01D7-51CBA76F20D0}"/>
              </a:ext>
            </a:extLst>
          </p:cNvPr>
          <p:cNvSpPr/>
          <p:nvPr/>
        </p:nvSpPr>
        <p:spPr>
          <a:xfrm>
            <a:off x="9109371" y="2049856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407B2B-920C-2FFC-C13B-5A9450B002A5}"/>
              </a:ext>
            </a:extLst>
          </p:cNvPr>
          <p:cNvSpPr/>
          <p:nvPr/>
        </p:nvSpPr>
        <p:spPr>
          <a:xfrm>
            <a:off x="9877743" y="2077938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DFB20C-98A6-C464-88ED-6350A89B1B7D}"/>
              </a:ext>
            </a:extLst>
          </p:cNvPr>
          <p:cNvSpPr txBox="1"/>
          <p:nvPr/>
        </p:nvSpPr>
        <p:spPr>
          <a:xfrm rot="19987224">
            <a:off x="23904" y="4192313"/>
            <a:ext cx="1803118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MODEL THIS?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E5B3EDA-D345-644B-78F0-A2B374E5D55B}"/>
                  </a:ext>
                </a:extLst>
              </p:cNvPr>
              <p:cNvSpPr txBox="1"/>
              <p:nvPr/>
            </p:nvSpPr>
            <p:spPr>
              <a:xfrm>
                <a:off x="2104842" y="4210050"/>
                <a:ext cx="9578434" cy="2031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President believes that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So how about... and we know that (for instance)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succeed</m:t>
                        </m:r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poorly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fail</m:t>
                        </m:r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poorly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So...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E5B3EDA-D345-644B-78F0-A2B374E5D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42" y="4210050"/>
                <a:ext cx="9578434" cy="2031325"/>
              </a:xfrm>
              <a:prstGeom prst="rect">
                <a:avLst/>
              </a:prstGeom>
              <a:blipFill>
                <a:blip r:embed="rId2"/>
                <a:stretch>
                  <a:fillRect l="-50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6980A7-C6AF-E6AD-FEFA-73CD2C0475AA}"/>
                  </a:ext>
                </a:extLst>
              </p:cNvPr>
              <p:cNvSpPr txBox="1"/>
              <p:nvPr/>
            </p:nvSpPr>
            <p:spPr>
              <a:xfrm>
                <a:off x="1295510" y="2154652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6980A7-C6AF-E6AD-FEFA-73CD2C047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10" y="2154652"/>
                <a:ext cx="489835" cy="525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54455F-E10E-A608-7B1A-3A2F9874A681}"/>
                  </a:ext>
                </a:extLst>
              </p:cNvPr>
              <p:cNvSpPr txBox="1"/>
              <p:nvPr/>
            </p:nvSpPr>
            <p:spPr>
              <a:xfrm>
                <a:off x="6182367" y="2182980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54455F-E10E-A608-7B1A-3A2F9874A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7" y="2182980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E431582-C692-B7F7-CD07-F564752D34BB}"/>
                  </a:ext>
                </a:extLst>
              </p:cNvPr>
              <p:cNvSpPr txBox="1"/>
              <p:nvPr/>
            </p:nvSpPr>
            <p:spPr>
              <a:xfrm>
                <a:off x="10878842" y="2182882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E431582-C692-B7F7-CD07-F564752D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42" y="2182882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486AE1-E72E-000E-558D-17BFEF15E33C}"/>
                  </a:ext>
                </a:extLst>
              </p:cNvPr>
              <p:cNvSpPr txBox="1"/>
              <p:nvPr/>
            </p:nvSpPr>
            <p:spPr>
              <a:xfrm>
                <a:off x="1322126" y="297355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486AE1-E72E-000E-558D-17BFEF15E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26" y="2973554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658D19-F30D-D782-EE51-1472A3FDC707}"/>
                  </a:ext>
                </a:extLst>
              </p:cNvPr>
              <p:cNvSpPr txBox="1"/>
              <p:nvPr/>
            </p:nvSpPr>
            <p:spPr>
              <a:xfrm>
                <a:off x="6162089" y="299116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658D19-F30D-D782-EE51-1472A3FDC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89" y="2991167"/>
                <a:ext cx="489835" cy="5261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F9ADFC-C461-7495-B3EB-9AA6AC8DB635}"/>
                  </a:ext>
                </a:extLst>
              </p:cNvPr>
              <p:cNvSpPr txBox="1"/>
              <p:nvPr/>
            </p:nvSpPr>
            <p:spPr>
              <a:xfrm>
                <a:off x="10869874" y="2933117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F9ADFC-C461-7495-B3EB-9AA6AC8D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874" y="2933117"/>
                <a:ext cx="489835" cy="524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07967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E9FB7-810B-EB65-BD50-5AEEF4BAF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2BCA-307B-58E3-8CE8-CB4B1598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88F13-D2C0-0BF4-8351-2DFE6F0D98BF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12BF17-914B-10B4-E8AC-97EC0D7A1BCA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488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51F6-AA2B-C3B5-4931-BEF213CAC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81234-C51F-24CB-998D-15098750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the Uncertain Effects of the Ruler’s Choices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E2E62-E5FB-49BF-2517-07EB4A00D2C0}"/>
              </a:ext>
            </a:extLst>
          </p:cNvPr>
          <p:cNvSpPr txBox="1"/>
          <p:nvPr/>
        </p:nvSpPr>
        <p:spPr>
          <a:xfrm>
            <a:off x="5773271" y="1837765"/>
            <a:ext cx="58145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the military’s leaders attempt a coup d'état, will it successfully overthrow the civilian government?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the event of war with an opposing military force (whether a foreign military or domestic insurgency), to what extent will the military successfully prosecute the war?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B93EE7-ABE4-B0FF-B51D-42CD11CB895F}"/>
                  </a:ext>
                </a:extLst>
              </p:cNvPr>
              <p:cNvSpPr txBox="1"/>
              <p:nvPr/>
            </p:nvSpPr>
            <p:spPr>
              <a:xfrm>
                <a:off x="1249680" y="1461247"/>
                <a:ext cx="370780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Suppose that for any </a:t>
                </a:r>
                <a:r>
                  <a:rPr lang="en-US" sz="2400">
                    <a:solidFill>
                      <a:schemeClr val="bg1"/>
                    </a:solidFill>
                  </a:rPr>
                  <a:t>given benefit to the military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competence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and level of resources chosen by the leader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he will be uncertain about two things</a:t>
                </a:r>
                <a:r>
                  <a:rPr lang="en-US" sz="2400" dirty="0">
                    <a:solidFill>
                      <a:schemeClr val="bg1"/>
                    </a:solidFill>
                  </a:rPr>
                  <a:t>...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B93EE7-ABE4-B0FF-B51D-42CD11CB8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0" y="1461247"/>
                <a:ext cx="3707802" cy="3046988"/>
              </a:xfrm>
              <a:prstGeom prst="rect">
                <a:avLst/>
              </a:prstGeom>
              <a:blipFill>
                <a:blip r:embed="rId2"/>
                <a:stretch>
                  <a:fillRect l="-2467" t="-1400" b="-3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60386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CEFFD-154A-A33F-C86E-18A1B8F2E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3194-6374-9712-F3C9-9333724F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EDDE7-2F1C-9983-8C1D-B03F3F66FBEB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CFB176-7E18-191C-BE8C-3B84D7D1AE15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pic>
        <p:nvPicPr>
          <p:cNvPr id="4" name="Picture 3" descr="A person in a suit smiling&#10;&#10;AI-generated content may be incorrect.">
            <a:extLst>
              <a:ext uri="{FF2B5EF4-FFF2-40B4-BE49-F238E27FC236}">
                <a16:creationId xmlns:a16="http://schemas.microsoft.com/office/drawing/2014/main" id="{E668F36F-D817-4E75-FCEF-D2ED0D50E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8527099" y="2514266"/>
            <a:ext cx="685534" cy="914734"/>
          </a:xfrm>
          <a:prstGeom prst="rect">
            <a:avLst/>
          </a:prstGeom>
        </p:spPr>
      </p:pic>
      <p:pic>
        <p:nvPicPr>
          <p:cNvPr id="5" name="Picture 4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231B0CBA-768C-50F7-660E-5A576381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2656839" y="2514266"/>
            <a:ext cx="645055" cy="959714"/>
          </a:xfrm>
          <a:prstGeom prst="rect">
            <a:avLst/>
          </a:prstGeom>
        </p:spPr>
      </p:pic>
      <p:pic>
        <p:nvPicPr>
          <p:cNvPr id="7" name="Graphic 6" descr="Receiver with solid fill">
            <a:extLst>
              <a:ext uri="{FF2B5EF4-FFF2-40B4-BE49-F238E27FC236}">
                <a16:creationId xmlns:a16="http://schemas.microsoft.com/office/drawing/2014/main" id="{28BE765E-8EC8-8899-6810-0FB361D6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291357">
            <a:off x="8517196" y="2892787"/>
            <a:ext cx="914400" cy="914400"/>
          </a:xfrm>
          <a:prstGeom prst="rect">
            <a:avLst/>
          </a:prstGeom>
        </p:spPr>
      </p:pic>
      <p:pic>
        <p:nvPicPr>
          <p:cNvPr id="8" name="Graphic 7" descr="Receiver with solid fill">
            <a:extLst>
              <a:ext uri="{FF2B5EF4-FFF2-40B4-BE49-F238E27FC236}">
                <a16:creationId xmlns:a16="http://schemas.microsoft.com/office/drawing/2014/main" id="{F1039102-AF24-E806-9769-3D0E3DF4D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31122">
            <a:off x="2447289" y="28310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579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27525-5AC1-B2CF-D901-B627006AF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BB2-52D3-3F34-8320-F65D0CC7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135A0-C706-EFAC-7C3C-85CF7D521F1A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B0C76D-D193-D10F-1A8B-4BBEC3542D20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pic>
        <p:nvPicPr>
          <p:cNvPr id="4" name="Picture 3" descr="A person in a suit smiling&#10;&#10;AI-generated content may be incorrect.">
            <a:extLst>
              <a:ext uri="{FF2B5EF4-FFF2-40B4-BE49-F238E27FC236}">
                <a16:creationId xmlns:a16="http://schemas.microsoft.com/office/drawing/2014/main" id="{F2DB25F2-DDE6-B162-BD8E-8C8F8C48E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8584249" y="4522020"/>
            <a:ext cx="685534" cy="914734"/>
          </a:xfrm>
          <a:prstGeom prst="rect">
            <a:avLst/>
          </a:prstGeom>
        </p:spPr>
      </p:pic>
      <p:pic>
        <p:nvPicPr>
          <p:cNvPr id="5" name="Picture 4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27152260-E0C8-F995-59A1-180B46651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2713989" y="4522020"/>
            <a:ext cx="645055" cy="959714"/>
          </a:xfrm>
          <a:prstGeom prst="rect">
            <a:avLst/>
          </a:prstGeom>
        </p:spPr>
      </p:pic>
      <p:pic>
        <p:nvPicPr>
          <p:cNvPr id="7" name="Graphic 6" descr="Receiver with solid fill">
            <a:extLst>
              <a:ext uri="{FF2B5EF4-FFF2-40B4-BE49-F238E27FC236}">
                <a16:creationId xmlns:a16="http://schemas.microsoft.com/office/drawing/2014/main" id="{309F949C-77A3-2B70-9015-56927AD70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291357">
            <a:off x="8574346" y="4900541"/>
            <a:ext cx="914400" cy="914400"/>
          </a:xfrm>
          <a:prstGeom prst="rect">
            <a:avLst/>
          </a:prstGeom>
        </p:spPr>
      </p:pic>
      <p:pic>
        <p:nvPicPr>
          <p:cNvPr id="8" name="Graphic 7" descr="Receiver with solid fill">
            <a:extLst>
              <a:ext uri="{FF2B5EF4-FFF2-40B4-BE49-F238E27FC236}">
                <a16:creationId xmlns:a16="http://schemas.microsoft.com/office/drawing/2014/main" id="{9572A347-FBF5-CAA7-1C4F-B57F5335F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31122">
            <a:off x="2504439" y="4838826"/>
            <a:ext cx="914400" cy="914400"/>
          </a:xfrm>
          <a:prstGeom prst="rect">
            <a:avLst/>
          </a:prstGeom>
        </p:spPr>
      </p:pic>
      <p:pic>
        <p:nvPicPr>
          <p:cNvPr id="9" name="Graphic 8" descr="Speech outline">
            <a:extLst>
              <a:ext uri="{FF2B5EF4-FFF2-40B4-BE49-F238E27FC236}">
                <a16:creationId xmlns:a16="http://schemas.microsoft.com/office/drawing/2014/main" id="{0C1E06C0-888A-C9D8-4B38-E38C4E29C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904364" y="1730559"/>
            <a:ext cx="6115051" cy="3896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67CD3-3908-1E8E-BC07-1D3604EF2376}"/>
              </a:ext>
            </a:extLst>
          </p:cNvPr>
          <p:cNvSpPr txBox="1"/>
          <p:nvPr/>
        </p:nvSpPr>
        <p:spPr>
          <a:xfrm>
            <a:off x="3076575" y="2781300"/>
            <a:ext cx="383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 just got a tip from an informant that definitely resolves whether the military would succeed if it attempted a coup.</a:t>
            </a:r>
          </a:p>
        </p:txBody>
      </p:sp>
    </p:spTree>
    <p:extLst>
      <p:ext uri="{BB962C8B-B14F-4D97-AF65-F5344CB8AC3E}">
        <p14:creationId xmlns:p14="http://schemas.microsoft.com/office/powerpoint/2010/main" val="39717707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76352-D035-6BA7-E7B9-E817DD82D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6560-57D0-0F93-5366-841FF5E5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DEB74-3E2A-B41B-0E5D-6BD309691B5F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E06BF1-7C1C-D7FD-40F5-CF65D7D6CFD2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pic>
        <p:nvPicPr>
          <p:cNvPr id="4" name="Picture 3" descr="A person in a suit smiling&#10;&#10;AI-generated content may be incorrect.">
            <a:extLst>
              <a:ext uri="{FF2B5EF4-FFF2-40B4-BE49-F238E27FC236}">
                <a16:creationId xmlns:a16="http://schemas.microsoft.com/office/drawing/2014/main" id="{CFF45780-C5A5-C408-B46D-78569789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8584249" y="4522020"/>
            <a:ext cx="685534" cy="914734"/>
          </a:xfrm>
          <a:prstGeom prst="rect">
            <a:avLst/>
          </a:prstGeom>
        </p:spPr>
      </p:pic>
      <p:pic>
        <p:nvPicPr>
          <p:cNvPr id="5" name="Picture 4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72549D6E-5A9D-3940-80D6-0C22AAA42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2713989" y="4522020"/>
            <a:ext cx="645055" cy="959714"/>
          </a:xfrm>
          <a:prstGeom prst="rect">
            <a:avLst/>
          </a:prstGeom>
        </p:spPr>
      </p:pic>
      <p:pic>
        <p:nvPicPr>
          <p:cNvPr id="7" name="Graphic 6" descr="Receiver with solid fill">
            <a:extLst>
              <a:ext uri="{FF2B5EF4-FFF2-40B4-BE49-F238E27FC236}">
                <a16:creationId xmlns:a16="http://schemas.microsoft.com/office/drawing/2014/main" id="{98C36DDB-F77F-D927-EFB4-1D7FF2214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291357">
            <a:off x="8574346" y="4900541"/>
            <a:ext cx="914400" cy="914400"/>
          </a:xfrm>
          <a:prstGeom prst="rect">
            <a:avLst/>
          </a:prstGeom>
        </p:spPr>
      </p:pic>
      <p:pic>
        <p:nvPicPr>
          <p:cNvPr id="8" name="Graphic 7" descr="Receiver with solid fill">
            <a:extLst>
              <a:ext uri="{FF2B5EF4-FFF2-40B4-BE49-F238E27FC236}">
                <a16:creationId xmlns:a16="http://schemas.microsoft.com/office/drawing/2014/main" id="{787E7DB3-645A-56A4-6DEB-A4548CFFC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31122">
            <a:off x="2504439" y="4838826"/>
            <a:ext cx="914400" cy="914400"/>
          </a:xfrm>
          <a:prstGeom prst="rect">
            <a:avLst/>
          </a:prstGeom>
        </p:spPr>
      </p:pic>
      <p:pic>
        <p:nvPicPr>
          <p:cNvPr id="9" name="Graphic 8" descr="Speech outline">
            <a:extLst>
              <a:ext uri="{FF2B5EF4-FFF2-40B4-BE49-F238E27FC236}">
                <a16:creationId xmlns:a16="http://schemas.microsoft.com/office/drawing/2014/main" id="{CA915674-081B-F639-3CCD-172D2F892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904364" y="1730559"/>
            <a:ext cx="6115051" cy="3896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E1FE9C-E53E-0C45-76E1-A1CEB72608F6}"/>
              </a:ext>
            </a:extLst>
          </p:cNvPr>
          <p:cNvSpPr txBox="1"/>
          <p:nvPr/>
        </p:nvSpPr>
        <p:spPr>
          <a:xfrm>
            <a:off x="3076575" y="2781300"/>
            <a:ext cx="383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details are too sensitive to share over the phone.</a:t>
            </a:r>
          </a:p>
        </p:txBody>
      </p:sp>
    </p:spTree>
    <p:extLst>
      <p:ext uri="{BB962C8B-B14F-4D97-AF65-F5344CB8AC3E}">
        <p14:creationId xmlns:p14="http://schemas.microsoft.com/office/powerpoint/2010/main" val="38108100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259223-E7F2-5D24-2D65-F8386E64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7327-83E9-7CFF-314F-CFCD6C0C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BE13E-A156-269B-59A3-7936E8EBD9C4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CBF203-677C-8CB0-7AB8-ABD4DE266D46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pic>
        <p:nvPicPr>
          <p:cNvPr id="4" name="Picture 3" descr="A person in a suit smiling&#10;&#10;AI-generated content may be incorrect.">
            <a:extLst>
              <a:ext uri="{FF2B5EF4-FFF2-40B4-BE49-F238E27FC236}">
                <a16:creationId xmlns:a16="http://schemas.microsoft.com/office/drawing/2014/main" id="{63601CF8-79CA-C2B4-128E-F4A877E3C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8584249" y="4522020"/>
            <a:ext cx="685534" cy="914734"/>
          </a:xfrm>
          <a:prstGeom prst="rect">
            <a:avLst/>
          </a:prstGeom>
        </p:spPr>
      </p:pic>
      <p:pic>
        <p:nvPicPr>
          <p:cNvPr id="5" name="Picture 4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23357760-94A0-30E8-15CA-A019EDF61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2713989" y="4522020"/>
            <a:ext cx="645055" cy="959714"/>
          </a:xfrm>
          <a:prstGeom prst="rect">
            <a:avLst/>
          </a:prstGeom>
        </p:spPr>
      </p:pic>
      <p:pic>
        <p:nvPicPr>
          <p:cNvPr id="7" name="Graphic 6" descr="Receiver with solid fill">
            <a:extLst>
              <a:ext uri="{FF2B5EF4-FFF2-40B4-BE49-F238E27FC236}">
                <a16:creationId xmlns:a16="http://schemas.microsoft.com/office/drawing/2014/main" id="{7AB7E1CE-BF94-E946-9382-BE334E03B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291357">
            <a:off x="8574346" y="4900541"/>
            <a:ext cx="914400" cy="914400"/>
          </a:xfrm>
          <a:prstGeom prst="rect">
            <a:avLst/>
          </a:prstGeom>
        </p:spPr>
      </p:pic>
      <p:pic>
        <p:nvPicPr>
          <p:cNvPr id="8" name="Graphic 7" descr="Receiver with solid fill">
            <a:extLst>
              <a:ext uri="{FF2B5EF4-FFF2-40B4-BE49-F238E27FC236}">
                <a16:creationId xmlns:a16="http://schemas.microsoft.com/office/drawing/2014/main" id="{6737B95B-2AC6-D199-D16C-84A185F70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31122">
            <a:off x="2504439" y="4838826"/>
            <a:ext cx="914400" cy="914400"/>
          </a:xfrm>
          <a:prstGeom prst="rect">
            <a:avLst/>
          </a:prstGeom>
        </p:spPr>
      </p:pic>
      <p:pic>
        <p:nvPicPr>
          <p:cNvPr id="9" name="Graphic 8" descr="Speech outline">
            <a:extLst>
              <a:ext uri="{FF2B5EF4-FFF2-40B4-BE49-F238E27FC236}">
                <a16:creationId xmlns:a16="http://schemas.microsoft.com/office/drawing/2014/main" id="{3FF76718-CCA5-4BED-099F-28554C137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033202" y="900614"/>
            <a:ext cx="6115051" cy="4757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A82842-59FC-581A-00C8-19F502E60136}"/>
              </a:ext>
            </a:extLst>
          </p:cNvPr>
          <p:cNvSpPr txBox="1"/>
          <p:nvPr/>
        </p:nvSpPr>
        <p:spPr>
          <a:xfrm>
            <a:off x="3171440" y="1860328"/>
            <a:ext cx="3838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I’m in the basement of the internal security bureau with a full day of torturings tomorrow, but I can squeeze you in about 10:15 between a waterboarding and a mock execution. Meet me then, and I’ll give you all the facts.</a:t>
            </a:r>
          </a:p>
        </p:txBody>
      </p:sp>
    </p:spTree>
    <p:extLst>
      <p:ext uri="{BB962C8B-B14F-4D97-AF65-F5344CB8AC3E}">
        <p14:creationId xmlns:p14="http://schemas.microsoft.com/office/powerpoint/2010/main" val="218563150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A2115-E3CE-BF67-757A-993256FC5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29B72A-AEFF-D384-DD5A-A57848A3867A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B9196A-3749-1A97-940A-576BC2A27FC1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10D45-E68C-F10D-E812-87370D05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B510AC-E160-6071-8FDF-24247BF0C6C9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CE14E1E-1F9F-1BBD-2876-403CF875C01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E1ECC40-BD67-B370-D1D5-2897CB62EC65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0E7FA86-05EA-4C80-EA34-E076DAD320E3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F9F00C1-4D65-2324-A4FA-E2F8A549009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A6DAC9C-0B2F-C0E7-A635-DA310BF1504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4BFEEC-21FD-C508-C38E-F7D483AB4AE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7AAEE8-1963-5D83-7A0C-85A391B9EAB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4C9994-F8F8-243A-98D9-5FD8ED50118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C8BBB3-71D1-01A2-6470-5975A714AFA7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BB20B8E-51E8-07A4-77D3-A8CDA553180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FB5800-EEB0-9822-8217-D67CAAC6F60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C1A78C-4ECF-7AB9-478F-CF129B2AA92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5FC6710-5999-4771-544F-D74AC6B71A9A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</p:spTree>
    <p:extLst>
      <p:ext uri="{BB962C8B-B14F-4D97-AF65-F5344CB8AC3E}">
        <p14:creationId xmlns:p14="http://schemas.microsoft.com/office/powerpoint/2010/main" val="2911064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B6A13-9253-74A5-BBF7-688B0D11C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185486-DDD4-310C-D2D2-E80F81FCC2CD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E37A99-AD5D-D97B-F0D7-949385D29A02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BCE6E-09AF-63DB-1076-37675393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228C9EB-56F5-4AA6-0D89-72477A8AB6F5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1270EEF-1251-421D-3703-86ED0D42FF7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0543E6-95D2-C854-A3A3-CE9DF8891E5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B403CD4-B507-DFAB-7A9A-4DE438466B05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95674D7-BF4B-20E0-051B-616EAF95E7D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2D0363F-353D-891E-0DAE-06C115C22F4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DB5899-6CF5-00BE-AC58-9862A133633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A0D40B-BFB2-0135-9A9C-3AE9B533290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2ABC6A-1A1E-767F-BFE4-1684EB93558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399E9C-1EB0-890E-2A79-B3CC4417100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A46025D-8F87-464F-357A-FEE7171BAF6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58D894-8F08-428E-97CF-6DDDDBC0B74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240C02-E79E-D59E-CC2A-6C59D948F22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AC3B6CB-9A06-9228-C84B-1BD6B1C85B3F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F8FEB4-7960-8E73-9187-1FFC182BA8DD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</p:spTree>
    <p:extLst>
      <p:ext uri="{BB962C8B-B14F-4D97-AF65-F5344CB8AC3E}">
        <p14:creationId xmlns:p14="http://schemas.microsoft.com/office/powerpoint/2010/main" val="12278805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34454-0B11-DDEE-AB36-491264A7C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2C4E53-B528-5B03-9BAB-CDE1E036D808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6EC85-E49E-FC6C-57BE-E2733052FADC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3C35-4425-F0EF-D47D-F9A1597D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0E4342-5F71-9B8B-E5E5-757CBBFF8C0F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18CD507-C61D-F2BD-B149-E26AB5E96C9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3D1E370-8DF9-3EC1-7A69-DBE64CDAB72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38D5B76-87D2-7845-BEB0-7D8DDE375A2B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E3889B5-0E2B-3566-CF87-2A90EB5677F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0968F2A-BD5B-CB51-8605-60DCEBA31A6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E33F496-BCEF-9691-77A1-242B4FD88C5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8BE46E-7F81-2918-38C2-8357EBB6D99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196807-D2F8-6B0A-8D13-0159E4465D7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DBB901-4B99-6554-C052-035638B7FEE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C3715DF-C733-6993-4BD4-911F8AD2C6B7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97B070-7507-0E33-8410-AF1BD03909B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AFBF24-0BF8-DE51-6695-82C81AFA7D3C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73A0CD8-BB31-36EC-780A-003BBC369A70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23FF27CE-9BC3-423B-22FE-F46E1C9319C7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0E56E6FA-434A-625B-A835-5BAA039749F9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78DB9D5-8617-95C0-A740-2715B5A95D32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604A07-637A-4337-0F38-C04C2A817D51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0D2B1-E0F2-8AE7-552D-45A495D92829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</p:spTree>
    <p:extLst>
      <p:ext uri="{BB962C8B-B14F-4D97-AF65-F5344CB8AC3E}">
        <p14:creationId xmlns:p14="http://schemas.microsoft.com/office/powerpoint/2010/main" val="25259059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9E916-45A7-00D9-8546-CDA9CE50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14B198-B8C8-BD4E-A941-0B77BE550128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F8A6B9-6482-6E0D-4CFC-0ACD2E5D6FAC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14355-96F6-D15F-315B-FF6A3010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36EF7-1E04-B2F2-435C-D70C15D89269}"/>
              </a:ext>
            </a:extLst>
          </p:cNvPr>
          <p:cNvGrpSpPr/>
          <p:nvPr/>
        </p:nvGrpSpPr>
        <p:grpSpPr>
          <a:xfrm>
            <a:off x="8365005" y="4452037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89D355-A4D9-5F5F-A6D7-06DD6FB529D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011919E-26F2-6DE0-D424-122C7C203F63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DAED8C9-3A50-0BDD-C61C-47B2EC6B24D5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5AD9FDA-447F-EFB8-D5DE-11A030C4A7B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08235D9-AF48-2349-C0E4-D33475B84D0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0E3DB9-C02A-6264-8E43-0AD1D05E950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7F9904-0208-FFEF-A0F4-2EFC86A7384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A7F14A-164F-0215-7B11-41909ADE942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F269F9-C6E6-803A-A13C-FE9197039FE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A68A2-9B91-7C91-C4B6-D0F94B36321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2011BC-7928-9C60-12FB-9FF20287698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A6BF13-ED34-F880-39CF-98984EF029D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FB3A50-8AE1-7CF8-9227-FDA49112F5A7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C9582E-7EBC-5CB1-4CCD-6D6B067DB9E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863A48-BF2B-1165-AECA-5EC07FE7F2E5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C455BC7-CC10-B3D5-EE4A-E99F0437DB93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FA7CB03-414C-3264-3592-BF465A4340B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7E35F81-8EA6-07D0-4D7A-A23CA2D28B5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EA4550-777C-27DE-A0B4-E800E40E06E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B32D7D-6F51-7A51-8A8C-D13A22F0E68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28F3AA-F878-43DE-33C9-078AD0C4CEBF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8AE736-0F5F-369A-3D9E-599DCCE0A85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0760D6-A3A7-EE1D-D1D9-67C5FB47008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9F3694-3BF3-C7DA-6587-CAA0E6041B0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080E2E-0BB7-7955-0755-D91539F6B01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47DBA2-B149-B1DC-F8E3-E523544FCBD6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A9E750B-6873-E060-CB31-0697C3490EEA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DE40DC-E5E5-2718-814E-07E852E410F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CBB1378-AE4A-5B47-252C-4D4E83E8F2F8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6A52BB7-93E7-B220-7369-98DEEFAE1D2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2B576A-B2A7-6A09-28D9-C03F5A707799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F0F0C2-4F53-92F1-478A-47767DD09BD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E64999-4F1E-B93E-5D63-CA19DF4253B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D5300A-863B-BF01-A14F-E460849870E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B95AA2-0B89-3578-3BE8-73A0B7549F9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9EE8DB-A88A-04BB-7458-2998753B3CB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2A2FAA-55CA-8FDF-8284-BE678C56E5A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D7C409-43D9-FCCF-C064-928D911A27C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600FA21-52E9-C1C4-0321-B1D6E0638E59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F0078CB-5B5E-6588-B98B-3C11A9524B99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9CD9F728-AA39-A437-DAC8-EE0B543CC0DD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5FF4D29-3D7A-706A-34A5-649394EDFF64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0A0FEC-E3F4-CCB3-2185-D46920B01AF2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153194-0312-0308-2434-0093365D0E60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meeting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67FA53-FD99-4FD0-2D4A-D2D949827961}"/>
              </a:ext>
            </a:extLst>
          </p:cNvPr>
          <p:cNvSpPr/>
          <p:nvPr/>
        </p:nvSpPr>
        <p:spPr>
          <a:xfrm rot="5400000">
            <a:off x="2961352" y="4977916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859B-1B58-F595-A311-D7641FC30307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ED4804-E933-EF64-D742-50B598DC71C7}"/>
              </a:ext>
            </a:extLst>
          </p:cNvPr>
          <p:cNvSpPr/>
          <p:nvPr/>
        </p:nvSpPr>
        <p:spPr>
          <a:xfrm rot="5400000">
            <a:off x="10012162" y="4288605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904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096E5-226C-0F7F-C840-C3458DB5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C79492-B560-9470-D53F-30DA45127ECD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A31E6-3C06-A9C4-37C7-C391068E8392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E87F5-6BAB-F4F3-81B6-7654BBF3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3BB15D-1A9D-4E4A-A71F-DAC23206CD2B}"/>
              </a:ext>
            </a:extLst>
          </p:cNvPr>
          <p:cNvGrpSpPr/>
          <p:nvPr/>
        </p:nvGrpSpPr>
        <p:grpSpPr>
          <a:xfrm>
            <a:off x="8365005" y="4452037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10BB26-B143-4F9F-DC3A-47BFDFE89E0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9BF1EBD-7342-9014-8D72-BD8B252F1E35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95B2FFF-A456-D26C-69DA-1154F873B75B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7E9442C-E372-5E71-515C-196410EEDF7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1918DCB-FCEB-ADCB-3298-45CC4A877B9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2A2D26-EEF0-67C9-3B27-CB3F5F4195CB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4E2FBB-F888-C039-1F2F-D93D60D0A08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647C30-465D-2D73-8AA4-D2666CC2A8C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BE1F03-A1E4-EF22-CBF4-AAC81B00508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5F4FAA-FC92-B6DB-B1C6-D9A843FA83F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587CE-68B7-D160-36E3-A8E34382149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A70D8D-E1D3-DC7C-C0E7-11B577331BD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B44E6B-904F-0EA8-2281-456105A571E5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4670BBC-5E86-B1F2-B187-01531B138EF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679EDB-D9C0-C472-07FB-AE55328F4061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F62A44-F4FC-4AA7-1F6B-452AD1271E62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DCAF60D-5316-67E9-6C2E-96923B3CBDB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99074C-C8CE-AD1F-A7EA-E67C8BA3192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D9241E-C6B5-5B5B-0FEA-A1988BC9958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DA1657-2696-06C3-A19D-84658859CAF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BBB2C-889B-F8BA-F2CA-19F8DB802EC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8EF731-B2F9-0B2B-0742-122FBD84D2F0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DCDDB1-5E08-0EB1-BFF2-C0A494ABFED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3CC20-90F0-8A11-3E7B-41E3D42FCD9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F06EA9-05F8-6682-2BBB-D135FB8B4459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38EE55-8A47-4BE7-9AF7-1CA5FD958F92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33FA1C7-6648-2790-FC6F-DC5913E3389D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157E70F-798A-D18F-E272-B5EBD579BA75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4A8AA21-F140-41DB-0FE5-18254A691E7A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B8C9B12-15DD-FF11-77AE-1196E026171D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4AF62B-00A6-C480-94E6-3AE105A3EEE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D92263-B715-A98B-1C28-FBCCE31B3152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B60451-496A-5236-E18F-EF0AA98131A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78A7B9-916D-04F1-2D25-21FD120260F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723E41-23F8-452F-E576-61A317DC2B2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51E31F-8F4B-1FE2-C11A-DC2768D348D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BC900D-C314-7CC7-DC6D-589E88B3CF6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AC4FE0-81DE-7224-6D90-383A5E058B3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C11D002-90FD-3F43-5D08-D4537041A204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ED707B8D-7F9C-F4C7-DE07-6243C6E01E88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0508CD5B-7336-EF57-8EEC-B30EBC2253B2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E0BBBA7-A31F-D314-4336-6929231ABC22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4C2C03-6876-5A19-1A1C-D568C6473633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F7FC9D-42CA-D2EB-B6F7-06196371853A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meeting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680FC3-2626-198D-5D58-33BED9C57249}"/>
              </a:ext>
            </a:extLst>
          </p:cNvPr>
          <p:cNvSpPr/>
          <p:nvPr/>
        </p:nvSpPr>
        <p:spPr>
          <a:xfrm rot="5400000">
            <a:off x="2961352" y="4977916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50C77-2C20-B8E5-ED49-B4B88B38773E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A1D159-F406-ED5C-056D-BEA4A484F124}"/>
              </a:ext>
            </a:extLst>
          </p:cNvPr>
          <p:cNvSpPr/>
          <p:nvPr/>
        </p:nvSpPr>
        <p:spPr>
          <a:xfrm rot="5400000">
            <a:off x="10012162" y="4288605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80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22D2B-2BAC-B31F-B42C-032844BAB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C62463-82E7-95DD-1F1C-0BEFCC95F058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C44FD-CE3F-4152-7618-519D03D7105B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76109-ECF8-2EBE-EF12-18F69B1C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5F983C-ACE7-F20A-C36D-55586896DC19}"/>
              </a:ext>
            </a:extLst>
          </p:cNvPr>
          <p:cNvGrpSpPr/>
          <p:nvPr/>
        </p:nvGrpSpPr>
        <p:grpSpPr>
          <a:xfrm>
            <a:off x="8365005" y="4452037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03C16D-96D4-8CD8-95D8-0C1C2FC5273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B8B774-936D-691A-FFC4-E34EC86651E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DE218FD-BC2D-CF60-9645-04F19D7DBBDF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17520FC-BD3A-6F1B-E0D7-1CA0ACF5AFA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7623436-C9A0-5DDA-6FE7-89708AFB6A5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42DB4B-9A59-8A18-3F88-D51C26CA36A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76DBAF-B634-3043-26BA-1E52CD9E4F4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683BA5-C906-359C-AC63-46DD2B0F219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426B09-1761-E9CF-3465-C102BFBE462B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746529-79FA-B056-19B1-43D6F62DEC8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6D86D6-A6E9-FC3F-5E84-3EA4010FC80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3A5A0E-B97D-9B05-374E-833658AE260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20AFE2-DA96-740E-39EF-B880570C3D55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E5D9A5-B231-F7B7-64EE-4F057CDDCB6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B8F6E3-B88A-5F8B-E93B-74A9692EF718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C2F4A6F-6D19-66A6-0DAD-D3907423DE87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B8ECB94-E0AD-BC24-AEF1-0EE85E2454B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496E6F9-1A5E-BA87-A357-87BE28BA073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180364-AAEF-8E54-64D0-2BA067F53EF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8D250C-F6B5-F8F7-957C-BEB1AA3D763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67FE51-A1BB-3231-653F-0CFC320CB87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6987DF-42A1-8FC3-EDBA-591A360E2A5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BC241-2764-4B87-ADE2-BCCF6A3EB55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AA6CA5-E0DC-25C5-C0C9-9CC15B3A628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563566-777A-3EF5-6C4E-DFC3BB96CA2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289528-24EC-C40F-3186-3D044FF84044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8534425-9671-34F7-AC52-B9A1F43A070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8075B6E-4168-587A-E30A-B0E0292F1D0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334D298-AA82-1DBF-0A10-FAF1E4C0EBC1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2DAB1FF-4990-3CED-87AF-CC582F8035F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D67230D-8E81-6448-11D1-02B6B88FF05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E60E9D-5A58-9C80-200D-48F1CF7BBBE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324B1B-011F-7FC3-5488-3DC1C99D7C1D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0D8055-C851-4455-F977-D019BDC9443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39F056-4E18-9055-FC33-3118BCDB8FB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D35AF0-30DE-FD5B-CAEB-C17BBB314C1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158797-5580-CF49-B69E-727CEAACE14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8106CE7-634B-9403-A23F-B3502E44A98C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E0D6A85-5D83-E050-AAF3-088E2E9FA172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201A7B3A-C388-EC3C-A3E5-9D3626F51F73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8379E8AC-3287-D080-2F72-36B90B9908BD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3A1E7D4-5190-0596-01A2-7AB5BA326092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90BBA2-429D-4FB6-BBFF-6B441F552610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63FF6A-12B3-D9B2-DE0D-9CF49118EB7B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meeting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F529A4-24E9-766B-8BFD-CACEC42F1DB8}"/>
              </a:ext>
            </a:extLst>
          </p:cNvPr>
          <p:cNvSpPr/>
          <p:nvPr/>
        </p:nvSpPr>
        <p:spPr>
          <a:xfrm rot="5400000">
            <a:off x="2961352" y="4977916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86996-E79B-70B8-64EA-732D9CCF4C5D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8889F-8FCE-204B-4B7C-018F84BAE3B0}"/>
              </a:ext>
            </a:extLst>
          </p:cNvPr>
          <p:cNvSpPr/>
          <p:nvPr/>
        </p:nvSpPr>
        <p:spPr>
          <a:xfrm rot="5400000">
            <a:off x="10012162" y="4288605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DBDE51-ED46-50D2-A86E-8243191908F1}"/>
              </a:ext>
            </a:extLst>
          </p:cNvPr>
          <p:cNvSpPr/>
          <p:nvPr/>
        </p:nvSpPr>
        <p:spPr>
          <a:xfrm>
            <a:off x="0" y="625659"/>
            <a:ext cx="12192000" cy="3645136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F8AFB5-72C3-7C74-B70D-EB6F7ACE2E43}"/>
              </a:ext>
            </a:extLst>
          </p:cNvPr>
          <p:cNvSpPr/>
          <p:nvPr/>
        </p:nvSpPr>
        <p:spPr>
          <a:xfrm>
            <a:off x="0" y="4270795"/>
            <a:ext cx="1341857" cy="2593278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9A205E-04C3-79F0-0157-28148A3D8173}"/>
              </a:ext>
            </a:extLst>
          </p:cNvPr>
          <p:cNvSpPr txBox="1"/>
          <p:nvPr/>
        </p:nvSpPr>
        <p:spPr>
          <a:xfrm>
            <a:off x="238125" y="9715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B46D48-28BD-D390-9283-4B4C47A4EFD4}"/>
              </a:ext>
            </a:extLst>
          </p:cNvPr>
          <p:cNvSpPr txBox="1"/>
          <p:nvPr/>
        </p:nvSpPr>
        <p:spPr>
          <a:xfrm>
            <a:off x="4105639" y="9715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6466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95340-7E32-3BC5-537A-DBF2EFE24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FF559-0E7C-61F0-6D89-917BAFC0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the Uncertain Effects of the Ruler’s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E3F3C-3255-624E-8885-E2FB3631A8AF}"/>
                  </a:ext>
                </a:extLst>
              </p:cNvPr>
              <p:cNvSpPr txBox="1"/>
              <p:nvPr/>
            </p:nvSpPr>
            <p:spPr>
              <a:xfrm>
                <a:off x="1249680" y="1461247"/>
                <a:ext cx="370780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Suppose that for any given social group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competence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and level of resources chosen by the leader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he will be uncertain about two things</a:t>
                </a:r>
                <a:r>
                  <a:rPr lang="en-US" sz="2400" dirty="0">
                    <a:solidFill>
                      <a:schemeClr val="bg1"/>
                    </a:solidFill>
                  </a:rPr>
                  <a:t>...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E3F3C-3255-624E-8885-E2FB3631A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0" y="1461247"/>
                <a:ext cx="3707802" cy="2677656"/>
              </a:xfrm>
              <a:prstGeom prst="rect">
                <a:avLst/>
              </a:prstGeom>
              <a:blipFill>
                <a:blip r:embed="rId2"/>
                <a:stretch>
                  <a:fillRect l="-2467" t="-1595" r="-4441" b="-4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FE4E01A-11DC-0F75-83B5-2F85B7011B2B}"/>
              </a:ext>
            </a:extLst>
          </p:cNvPr>
          <p:cNvSpPr txBox="1"/>
          <p:nvPr/>
        </p:nvSpPr>
        <p:spPr>
          <a:xfrm>
            <a:off x="5773271" y="1837765"/>
            <a:ext cx="58145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the military’s leaders attempt a coup d'état, will it successfully overthrow the civilian government?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the event of war with an opposing military force (whether a foreign military or domestic insurgency), to what extent will the military successfully prosecute the war?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FFDDF-72F1-613C-9532-C7E848037881}"/>
              </a:ext>
            </a:extLst>
          </p:cNvPr>
          <p:cNvSpPr txBox="1"/>
          <p:nvPr/>
        </p:nvSpPr>
        <p:spPr>
          <a:xfrm>
            <a:off x="89647" y="1138518"/>
            <a:ext cx="5814508" cy="5842695"/>
          </a:xfrm>
          <a:prstGeom prst="ellipse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sz="2400" i="1" dirty="0">
                <a:latin typeface="+mn-lt"/>
              </a:rPr>
              <a:t>The basic idea of McMahon’s and </a:t>
            </a:r>
            <a:r>
              <a:rPr lang="en-US" sz="2400" i="1" dirty="0" err="1">
                <a:latin typeface="+mn-lt"/>
              </a:rPr>
              <a:t>Slantchev’s</a:t>
            </a:r>
            <a:r>
              <a:rPr lang="en-US" sz="2400" i="1" dirty="0">
                <a:latin typeface="+mn-lt"/>
              </a:rPr>
              <a:t> analysis is that these </a:t>
            </a:r>
            <a:r>
              <a:rPr lang="en-US" sz="2400" i="1">
                <a:latin typeface="+mn-lt"/>
              </a:rPr>
              <a:t>two uncertainties are related</a:t>
            </a:r>
            <a:r>
              <a:rPr lang="en-US" sz="2400" i="1" dirty="0">
                <a:latin typeface="+mn-lt"/>
              </a:rPr>
              <a:t>.</a:t>
            </a:r>
          </a:p>
          <a:p>
            <a:endParaRPr lang="en-US" sz="2400" i="1" dirty="0">
              <a:latin typeface="+mn-lt"/>
            </a:endParaRPr>
          </a:p>
          <a:p>
            <a:r>
              <a:rPr lang="en-US" sz="2400" i="1" dirty="0">
                <a:latin typeface="+mn-lt"/>
              </a:rPr>
              <a:t>Strong militaries are both </a:t>
            </a:r>
            <a:r>
              <a:rPr lang="en-US" sz="2400" i="1">
                <a:latin typeface="+mn-lt"/>
              </a:rPr>
              <a:t>more likely to </a:t>
            </a:r>
            <a:r>
              <a:rPr lang="en-US" sz="2400" i="1" dirty="0">
                <a:latin typeface="+mn-lt"/>
              </a:rPr>
              <a:t>successfully execute a </a:t>
            </a:r>
            <a:r>
              <a:rPr lang="en-US" sz="2400" i="1">
                <a:latin typeface="+mn-lt"/>
              </a:rPr>
              <a:t>coup and more likely to successfuly </a:t>
            </a:r>
            <a:r>
              <a:rPr lang="en-US" sz="2400" i="1" dirty="0">
                <a:latin typeface="+mn-lt"/>
              </a:rPr>
              <a:t>prosecute wars against foreign adversaries.</a:t>
            </a:r>
          </a:p>
        </p:txBody>
      </p:sp>
    </p:spTree>
    <p:extLst>
      <p:ext uri="{BB962C8B-B14F-4D97-AF65-F5344CB8AC3E}">
        <p14:creationId xmlns:p14="http://schemas.microsoft.com/office/powerpoint/2010/main" val="2957990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9D73D7-6055-DC02-A601-F426B1108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07B02F-CFB1-F51F-FDD7-DBD5225AAF2C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31E759-669C-0CE1-29F6-F190D11E091B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39E31-ACA9-176E-DCC6-2F83CBBC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B72DEE-39E1-2314-97F1-FA92CBE60FEC}"/>
              </a:ext>
            </a:extLst>
          </p:cNvPr>
          <p:cNvGrpSpPr/>
          <p:nvPr/>
        </p:nvGrpSpPr>
        <p:grpSpPr>
          <a:xfrm>
            <a:off x="8365005" y="4452037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1F2A1B-A6E0-D7A1-4CD0-E0B28AC945E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054F8A-78FA-23D6-059D-9F62642F7B9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6354CE6-7508-C931-F645-2AA434C4CBC1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5F7927B-26DA-92B5-5653-FDB9B401D57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52F3B7C-3A7B-337A-086D-E2154D85EB29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0259F-46F5-DF6D-C37A-89F38375ABB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4AD49D-CBF7-6CD4-262D-22EC6F56975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44E949-E8B0-AD06-3310-5EC9825A8EE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474CA6-E403-8932-793F-9A192D5BF7E4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A72141-51C1-6F9E-C6E8-89A5BC58E95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E5A264-4CF0-C930-17ED-85265C40D363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E59780-4C92-E244-58DE-6D6FD4327C7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86ABF2-555F-82D3-44FE-7F3E933207BE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61C8D6-414B-D951-8628-55C340FD65A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23ECFDA-31F6-7469-5FB5-49534A826EF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BA19D1C-C272-A466-65F1-F42DB80727ED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254739A-37F8-3DC2-A744-1AC8574A92C0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82C2AD9-9F95-3F67-82EF-DCA71E09E329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4BCEE7-8F76-5178-A616-2813D6D6D8C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8A95AF-B9F5-D411-E50D-EA74DDBCBD8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2ABA39-8B4F-9C14-3B2A-D971302DA6D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A0F672-3D9E-5914-F05F-FC3807DE67F0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5742D6-69AB-8FB0-2C0D-3269CB39686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F63548-F1E7-DBA3-0AB4-6A656F64983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C53F52-100F-080D-552A-B953384F385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099375-77BF-4878-A986-62CFD4F5DEFF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10FF776-365A-A1D5-FD73-E1DE62350F8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129F82-C794-C168-63CB-B787F2A8E11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29CEB16-8883-3130-EE11-87450D146E87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16F3185-D85D-5301-03C1-937FBB6FB6B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A72641-7E2E-2F63-3D01-45169C5A27A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ABB2F6-0D4A-59FD-1DAA-2AB27AC03CC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9D62D5-5820-A72A-BC9C-8080741EB5D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8A0630-BDC5-62E8-5339-96045FE0C30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BBC41E-8E85-A93F-04FD-987436D6FCF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C70CCA-2699-8642-CD42-BA93E4B3C82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D10FED1-11DB-0D79-5FA8-0F6B16CF20D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E06254-D2EC-62C0-5EEE-62DFE98D9E07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85609D6-36A8-5663-5F48-F9FF9DB51ED6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F61608A1-98D7-01F6-589D-7B9B780B6972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4225802-9DEF-D394-F343-8797BAC84C57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B7853FD-ACEF-AE32-63E2-58C9B6DCB7DC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96826E-3303-72C0-7A90-A60E1B4FC1F0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D36B69B-DBBD-21D0-A8AA-A64B5E78E7A4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meeting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73240D-C549-AA16-A796-C850B98BEE19}"/>
              </a:ext>
            </a:extLst>
          </p:cNvPr>
          <p:cNvSpPr/>
          <p:nvPr/>
        </p:nvSpPr>
        <p:spPr>
          <a:xfrm rot="5400000">
            <a:off x="2961352" y="4977916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0F3DE-287B-7442-1709-A8397CCC5586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A479A-C050-BDFD-4A6B-0A06A8BAB991}"/>
              </a:ext>
            </a:extLst>
          </p:cNvPr>
          <p:cNvSpPr/>
          <p:nvPr/>
        </p:nvSpPr>
        <p:spPr>
          <a:xfrm rot="5400000">
            <a:off x="10012162" y="4288605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CD194-BB38-219F-188F-10F3A70F8866}"/>
              </a:ext>
            </a:extLst>
          </p:cNvPr>
          <p:cNvSpPr/>
          <p:nvPr/>
        </p:nvSpPr>
        <p:spPr>
          <a:xfrm>
            <a:off x="0" y="625659"/>
            <a:ext cx="12192000" cy="3645136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453809-D011-9C37-A893-57DFEBFDB5EB}"/>
              </a:ext>
            </a:extLst>
          </p:cNvPr>
          <p:cNvSpPr/>
          <p:nvPr/>
        </p:nvSpPr>
        <p:spPr>
          <a:xfrm>
            <a:off x="0" y="4270795"/>
            <a:ext cx="1341857" cy="2593278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1A9495-F249-638A-917C-D7745CE10E0B}"/>
              </a:ext>
            </a:extLst>
          </p:cNvPr>
          <p:cNvSpPr txBox="1"/>
          <p:nvPr/>
        </p:nvSpPr>
        <p:spPr>
          <a:xfrm>
            <a:off x="238125" y="9715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899E2B-EB99-C23D-7B98-142431DBDAE1}"/>
              </a:ext>
            </a:extLst>
          </p:cNvPr>
          <p:cNvSpPr txBox="1"/>
          <p:nvPr/>
        </p:nvSpPr>
        <p:spPr>
          <a:xfrm>
            <a:off x="4105639" y="9715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1201AC-49F3-8B44-6DB1-CC66ACA8CAFB}"/>
              </a:ext>
            </a:extLst>
          </p:cNvPr>
          <p:cNvSpPr txBox="1"/>
          <p:nvPr/>
        </p:nvSpPr>
        <p:spPr>
          <a:xfrm>
            <a:off x="365767" y="1549667"/>
            <a:ext cx="11687194" cy="120032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/>
              <a:t>Assign specific numerical values for the probabilities in these two models of conditional uncertainty.  Choose values that depict the idea that a military that would be successful in an attempted coup would be more likely to perform better in conflicts against foreign militaries than would a military that would be unsuccessful in an attempted coup.</a:t>
            </a:r>
          </a:p>
        </p:txBody>
      </p:sp>
    </p:spTree>
    <p:extLst>
      <p:ext uri="{BB962C8B-B14F-4D97-AF65-F5344CB8AC3E}">
        <p14:creationId xmlns:p14="http://schemas.microsoft.com/office/powerpoint/2010/main" val="10937483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C5EE1-8638-ADA3-370A-47BE2D0AC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E96328-1AE0-E23D-A21F-64B683C79AF2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F0CE80-A0DB-5E9A-698A-2BA84B6E2C06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F0523-EE7A-C5EC-BCB8-C2CDCF19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F77B97-B34C-5428-BB43-0E63DF648D50}"/>
              </a:ext>
            </a:extLst>
          </p:cNvPr>
          <p:cNvGrpSpPr/>
          <p:nvPr/>
        </p:nvGrpSpPr>
        <p:grpSpPr>
          <a:xfrm>
            <a:off x="8365005" y="4452037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F75250-9BDD-CF00-3560-ED784715042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BE1F75-8BB8-E3B9-FF16-4C2A6C86754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FA6642F-117A-EA88-D3CE-1AE1802F0FF7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5C89542-F55D-1528-BE10-61C85795B76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0CA349B-851F-D47B-F277-4AAAF0EB86A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201741-76EC-C2AC-B6EC-DB12C7DE433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8C43AF-0156-C579-5DE6-310A66BF2BC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35F895-666D-ABB6-EFDA-D97B28FF075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A44BD7-0873-B8EC-4492-854D741DCB97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80B0B-1F65-2F85-57FE-88AC20F0D91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01F8C6-B6DA-835C-1683-F816C4642FB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41FED6-52DA-86DD-5A75-2304A589D64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7BC94F-1C93-3FBD-CABE-44365DAA4216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F51185-29BA-4D4E-1D3A-E304A16B228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B63903-99E4-752C-10DD-79B3D67829E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B9FF159-D669-2598-3518-F82A79F80B5D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6CF62DD-B7F5-878C-DEB6-9E48608927B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2D636EF-70A0-9753-A373-8A34EB591015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619856-A93C-086C-85EC-A7D3A3AE36A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EB45DC-E4E2-8D5B-38AE-D9B8AD78101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C60E38-88A8-5AF4-4F1B-B0F14D3D19DE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10729F-EF67-E3C5-D430-AC035B92FD6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0C87E-0D4F-A141-4996-EED3E8CC2E4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C99F49-8C4A-6A80-97A2-AE4B72B6A623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A51178-9601-05F4-F7F2-BA6580632CD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CCCE07-060B-A44B-902E-59552D7E4D34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041C280-CF5B-A558-B401-326011A11BC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1572DB5-A8B8-F2D0-F231-89758377848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599EF58-D5EB-0021-5CF4-C02C7DADBF17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4F56A5F-3D38-F6A0-7CBC-A192CCBFA80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648524A-A7E2-8901-8F91-03913A35043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5D431B-636D-C237-9B07-34D8907EF43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D38C57-360F-844C-86AD-A5159C99F4C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8D4E6A-5991-B3FE-1B71-CCBB7F3BC95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8F815B-D741-27F9-F207-9046D7EA379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D888B4-11DB-0EE0-D53E-3AE56487476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F895FB-1166-6238-F7E6-3F1B7CD1FA6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7C41CB3-DB27-24D4-3F04-6C6AEC84686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E0E3692-821D-6A41-CFAE-D4E0A54360F8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DF136E28-437C-3E3C-91FD-C74C41E100D5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513881D-5982-71F9-3258-383FDE120558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CBD270E-A558-6B2A-13E6-257BACD9BF7B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F1ABD4-0D10-DA1F-96AE-CF266EC713C0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9BACFD-47F2-5C3F-FC59-3AB4D691FCB8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meeting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04754C-044E-CD0E-9118-E98F7052B0BE}"/>
              </a:ext>
            </a:extLst>
          </p:cNvPr>
          <p:cNvSpPr/>
          <p:nvPr/>
        </p:nvSpPr>
        <p:spPr>
          <a:xfrm rot="5400000">
            <a:off x="2961352" y="4977916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98BEE4-3BDC-719C-48EA-D7231E405B0A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65D07C-9E06-1B65-F7BA-7E3C12757967}"/>
              </a:ext>
            </a:extLst>
          </p:cNvPr>
          <p:cNvSpPr/>
          <p:nvPr/>
        </p:nvSpPr>
        <p:spPr>
          <a:xfrm rot="5400000">
            <a:off x="10012162" y="4288605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FBA81A-0582-5C3B-8B21-EB46898D405D}"/>
              </a:ext>
            </a:extLst>
          </p:cNvPr>
          <p:cNvSpPr/>
          <p:nvPr/>
        </p:nvSpPr>
        <p:spPr>
          <a:xfrm>
            <a:off x="0" y="625659"/>
            <a:ext cx="12192000" cy="3645136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2425B5-F9BD-D651-D437-2698D400475E}"/>
              </a:ext>
            </a:extLst>
          </p:cNvPr>
          <p:cNvSpPr/>
          <p:nvPr/>
        </p:nvSpPr>
        <p:spPr>
          <a:xfrm>
            <a:off x="0" y="4270795"/>
            <a:ext cx="1341857" cy="2593278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33D0AC-5DC8-5F32-38A6-2EF18E719998}"/>
              </a:ext>
            </a:extLst>
          </p:cNvPr>
          <p:cNvSpPr txBox="1"/>
          <p:nvPr/>
        </p:nvSpPr>
        <p:spPr>
          <a:xfrm>
            <a:off x="238125" y="9715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7A1954-1C87-15BD-FC67-FFBDE085C623}"/>
              </a:ext>
            </a:extLst>
          </p:cNvPr>
          <p:cNvSpPr txBox="1"/>
          <p:nvPr/>
        </p:nvSpPr>
        <p:spPr>
          <a:xfrm>
            <a:off x="4105639" y="9715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1D8E7C-5211-B803-FCE8-7249F49A4BBD}"/>
              </a:ext>
            </a:extLst>
          </p:cNvPr>
          <p:cNvSpPr txBox="1"/>
          <p:nvPr/>
        </p:nvSpPr>
        <p:spPr>
          <a:xfrm>
            <a:off x="365767" y="1549667"/>
            <a:ext cx="11687194" cy="120032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/>
              <a:t>Assign specific numerical values for the probabilities in these two models of conditional uncertainty.  Choose values that depict the idea that a military that would be successful in an attempted coup would be more likely to perform better in conflicts against foreign militaries than would a military that would be unsuccessful in an attempted coup.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8B3F29-5E67-FF04-E0B2-31C76A364947}"/>
                  </a:ext>
                </a:extLst>
              </p:cNvPr>
              <p:cNvSpPr txBox="1"/>
              <p:nvPr/>
            </p:nvSpPr>
            <p:spPr>
              <a:xfrm>
                <a:off x="365767" y="2896571"/>
                <a:ext cx="11687193" cy="120032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Basically, we want something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8B3F29-5E67-FF04-E0B2-31C76A364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7" y="2896571"/>
                <a:ext cx="11687193" cy="1200329"/>
              </a:xfrm>
              <a:prstGeom prst="rect">
                <a:avLst/>
              </a:prstGeom>
              <a:blipFill>
                <a:blip r:embed="rId2"/>
                <a:stretch>
                  <a:fillRect l="-417" t="-2538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13237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B94C1E-70EA-C97E-0A41-7014AD23E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32291C-FCBE-FD6D-9525-0155F12F984C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29E763-FD58-3EF8-8522-201B5E776428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B8BC2-048D-AEBB-A5EB-AC223724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A20CC6-2302-FD2D-3B9D-BE3F5EF0B0BC}"/>
              </a:ext>
            </a:extLst>
          </p:cNvPr>
          <p:cNvGrpSpPr/>
          <p:nvPr/>
        </p:nvGrpSpPr>
        <p:grpSpPr>
          <a:xfrm>
            <a:off x="8365005" y="4452037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904F52-795E-34C5-0E27-F239DBA5352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1650EB-1C2E-7E1E-373E-F627563ACFB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89184EC-3968-4282-ECBE-A2917D52ED96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73D26E0-0DB2-8516-D88C-D02488A4AA4D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56F1431-46C3-BC34-A64E-5158624C6B1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C4F463-DA70-DEEC-B5EF-F4F18637D29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3CA047-847B-1DAF-2B7D-69B500ADE72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FD06DA-2177-FCE9-450A-46A53653376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7D17BA-883C-0F3F-366C-1EB4D2BDF1C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E61112-AC62-C7B3-4A4F-494C1460A0A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3E70BC-FD0D-20E4-2448-1F0E651C423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14F26B-59CC-01DE-7ED5-F4208BA4080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318DCE-3D12-5FB4-1E3C-92828959D226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2326D8-990B-4321-8C4D-681B7AF6963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730B42-A5AA-90A9-AF2C-57A95D27B8F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4DB7F3D-E168-4B8A-93EA-1B6A3B90F09A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5912413-69F6-17AE-B02B-86C3E5D019A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1CEB603-B66A-B75A-C202-C797B2E6F94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257CB9-2628-6024-FD65-97DEE7F04D9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D6A4ED-72B7-A301-4691-0DD6B0400339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7B0257-71E5-EE0D-6EEC-57E7FE7526A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03B54B-B7B2-E580-2045-1A476384ABA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8D2153-543A-023A-7479-0389798E509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61322A-252C-5F40-C204-F7028340200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D63A6E-BF4B-2AC2-63D6-C1B47480F46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7483AD-F59B-9006-9EB3-E1D26FD3A0AD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5645A0-1783-38E0-39EF-B7CAD9F8C08F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2E06456-1B35-293F-CB3A-F8D1275BE8C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B3A7C36-313E-2397-D053-0E7125D61789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E5987FE-07DF-E156-8F90-D12CCCD6B29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25CBBF-5F0D-6A71-7580-2831814FB1C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152AB5-6907-9547-36CD-F258B90CA84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7646B1-B46F-CA83-5606-C644FF9FCA9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AD9836F-E59C-AD29-3B8C-34B27A652FE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FFA6C9-5CD8-CAF1-CF8F-28EBE275B2E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A4926FC-2DCC-7DFE-1462-AD17C2DEF5C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3BB711-8360-6838-DEC4-384C3B59B0A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8129AB-0B37-42F2-AD5D-3750691D188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5606D38-633F-CFE4-5A7B-5F04DAA33C03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643F035B-0351-F163-595E-491E7C9BB8BB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1191FCB4-4CE2-FC2A-C41B-23EFD47F90A8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185FB18-FA2E-BB38-472E-736B50C121AA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488FFD-8C34-1B73-46BC-91D3B6CFBF48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EEA0965-EC0D-B85B-97DA-767EB1F05388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meeting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397273-E791-E3AC-2923-1D3E046BFC70}"/>
              </a:ext>
            </a:extLst>
          </p:cNvPr>
          <p:cNvSpPr/>
          <p:nvPr/>
        </p:nvSpPr>
        <p:spPr>
          <a:xfrm rot="5400000">
            <a:off x="2961352" y="4977916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DB7BF-F131-7792-4316-C50BA31B3A26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55126-85AE-94C0-7F51-2A681D40D07C}"/>
              </a:ext>
            </a:extLst>
          </p:cNvPr>
          <p:cNvSpPr/>
          <p:nvPr/>
        </p:nvSpPr>
        <p:spPr>
          <a:xfrm rot="5400000">
            <a:off x="10012162" y="4288605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1B7B2E-67F8-F01F-4D3B-27D708E02957}"/>
              </a:ext>
            </a:extLst>
          </p:cNvPr>
          <p:cNvSpPr/>
          <p:nvPr/>
        </p:nvSpPr>
        <p:spPr>
          <a:xfrm>
            <a:off x="0" y="625659"/>
            <a:ext cx="12192000" cy="3645136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7F4E0C-4260-968E-7A53-0D4E787D6051}"/>
              </a:ext>
            </a:extLst>
          </p:cNvPr>
          <p:cNvSpPr/>
          <p:nvPr/>
        </p:nvSpPr>
        <p:spPr>
          <a:xfrm>
            <a:off x="0" y="4270795"/>
            <a:ext cx="1341857" cy="2593278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6D49EA-E7F5-397F-BC81-1C83039E123A}"/>
              </a:ext>
            </a:extLst>
          </p:cNvPr>
          <p:cNvSpPr txBox="1"/>
          <p:nvPr/>
        </p:nvSpPr>
        <p:spPr>
          <a:xfrm>
            <a:off x="238125" y="9715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63D2E-FC55-21E1-2CAC-36F99F6B6234}"/>
              </a:ext>
            </a:extLst>
          </p:cNvPr>
          <p:cNvSpPr txBox="1"/>
          <p:nvPr/>
        </p:nvSpPr>
        <p:spPr>
          <a:xfrm>
            <a:off x="4105639" y="9715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8250F4-54BA-7329-524E-BC96D0876DC3}"/>
              </a:ext>
            </a:extLst>
          </p:cNvPr>
          <p:cNvSpPr txBox="1"/>
          <p:nvPr/>
        </p:nvSpPr>
        <p:spPr>
          <a:xfrm>
            <a:off x="365767" y="1549667"/>
            <a:ext cx="11687194" cy="120032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/>
              <a:t>Assign specific numerical values for the probabilities in these two models of conditional uncertainty.  Choose values that depict the idea that a military that would be successful in an attempted coup would be more likely to perform better in conflicts against foreign militaries than would a military that would be unsuccessful in an attempted coup.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D23A46-E3D1-EBB2-649A-9C11153C21C9}"/>
                  </a:ext>
                </a:extLst>
              </p:cNvPr>
              <p:cNvSpPr txBox="1"/>
              <p:nvPr/>
            </p:nvSpPr>
            <p:spPr>
              <a:xfrm>
                <a:off x="365767" y="2896571"/>
                <a:ext cx="11687193" cy="120032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Basically, we want something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D23A46-E3D1-EBB2-649A-9C11153C2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7" y="2896571"/>
                <a:ext cx="11687193" cy="1200329"/>
              </a:xfrm>
              <a:prstGeom prst="rect">
                <a:avLst/>
              </a:prstGeom>
              <a:blipFill>
                <a:blip r:embed="rId2"/>
                <a:stretch>
                  <a:fillRect l="-417" t="-2538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743FDF-7CFC-5C2D-A715-9DAF81998656}"/>
                  </a:ext>
                </a:extLst>
              </p:cNvPr>
              <p:cNvSpPr txBox="1"/>
              <p:nvPr/>
            </p:nvSpPr>
            <p:spPr>
              <a:xfrm>
                <a:off x="2200250" y="5147173"/>
                <a:ext cx="610376" cy="5973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743FDF-7CFC-5C2D-A715-9DAF81998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50" y="5147173"/>
                <a:ext cx="610376" cy="597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F7A0BD-8D13-CD1C-8FE1-3348213563BA}"/>
                  </a:ext>
                </a:extLst>
              </p:cNvPr>
              <p:cNvSpPr txBox="1"/>
              <p:nvPr/>
            </p:nvSpPr>
            <p:spPr>
              <a:xfrm>
                <a:off x="9253616" y="6027729"/>
                <a:ext cx="610376" cy="6043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F7A0BD-8D13-CD1C-8FE1-334821356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616" y="6027729"/>
                <a:ext cx="610376" cy="604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298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ECBC7-712E-81B6-069B-E030BA995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0FC5B0-6E4E-E377-8E26-AD3AA6CE7BE6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236631-CBD3-275F-CA03-06EE1152B6F1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77B3D-0D4F-8451-318E-B98912399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960A82-53BB-754D-451F-8BD1031EFD3D}"/>
              </a:ext>
            </a:extLst>
          </p:cNvPr>
          <p:cNvGrpSpPr/>
          <p:nvPr/>
        </p:nvGrpSpPr>
        <p:grpSpPr>
          <a:xfrm>
            <a:off x="8365005" y="4452037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465D20-4A03-DC55-0328-3ADC540A5D5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A73272-0DA0-7F8A-0965-6E75F99412E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30DBD29-9ADC-D371-5539-4080431C897D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12FF234-06AA-E36E-BA5F-AC5BC287232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4FF3232-BC46-C6D8-923B-8FE268661E5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C90758-49C1-9CBB-C6DC-CBAA6ED02DD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6A5D4-BE11-1B09-E9A0-09D6B4B8972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CA81C5-7D3C-DA55-2FE2-84DA0DCFB65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15AA87-B645-7C47-DBF4-B5178532BE6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451372-A00D-06CC-500B-EA4C25920A0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D69425-8258-0955-3FA4-A9A84DA9ED3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8D35BE-E5EC-74E4-31C9-577691F0227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5239DF-307A-098F-BA96-BC0DC4E29C0D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0B2E04-F6E0-F7F1-2944-5C599C24787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3E4EC7-ABD5-3AE0-6C38-BCB1244C16F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29853-20A2-455B-B2DB-1DA11E3C4CCC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8C353C3-EC82-F7D2-D745-8218116F736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EAF579-ABFC-F7B2-93F2-9B990C58673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89BB8A-AF3D-D5FA-FE52-55B0B8C0ACC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F0220F-34C2-703B-6114-1F7DCC4A00D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0FFF95-39D7-C7C2-BE76-2C49B432AFB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C0755F-E234-CB36-9040-A0E5829324D5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5A37EE-B225-8D6A-03D6-E57149725C0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A78B52-01E9-4A61-DD8A-2761E984555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7A9104-0DC8-B740-8559-548E71B76257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ED16BE-11A2-2E5A-F94F-844E96661E8E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9CEA31-FD2D-C3D0-599A-1DA3D86120F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24D9C9D-0858-F959-256E-D853020B6B03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443458D-7E34-C758-BC0A-AF4DB19F5F88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B4B617E-AA73-A418-6521-966213BBD4C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72F12B-7EB0-9B81-CF9B-FB485C5D752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9A94CE-0A44-305B-E0EF-8D8997D96F7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A97B13-3849-59FE-2193-93FCDB58A7A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B4CB59-6A4B-D085-018C-0F40962EF85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94F7E4-1B39-9B01-7C37-9CFBB957854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16AA3-910A-18BA-3E26-789B96F9D54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CB173C-6EAC-D114-90DC-DC012A7BA24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C36AA2-A5B6-B8F0-B839-7139823273A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2188FED-9889-3DD7-F8DE-D9AEDDF7B55E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5399B158-C7F9-772D-3452-3EB17C241290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D14ABE1-2DDD-DBE0-D248-1A6CDC692159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F3E805F-6B11-101A-CE87-193E47D689B9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FAAD41-3D2C-D300-B93E-9AAE8F78CB62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4DEA2F-1CC3-ECB6-ADA1-01FCEC43D4B1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meeting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2B4DD37-6106-4979-CD3B-EB9B3673C38E}"/>
              </a:ext>
            </a:extLst>
          </p:cNvPr>
          <p:cNvSpPr/>
          <p:nvPr/>
        </p:nvSpPr>
        <p:spPr>
          <a:xfrm rot="5400000">
            <a:off x="2961352" y="4977916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4519F-F609-B5E2-4F20-9A5D6AD54247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1BB1F7-4CF9-0851-916F-9AC37E640674}"/>
              </a:ext>
            </a:extLst>
          </p:cNvPr>
          <p:cNvSpPr/>
          <p:nvPr/>
        </p:nvSpPr>
        <p:spPr>
          <a:xfrm rot="5400000">
            <a:off x="10012162" y="4288605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4F1AD-EBE9-012A-8F45-E334F181DBD9}"/>
              </a:ext>
            </a:extLst>
          </p:cNvPr>
          <p:cNvSpPr/>
          <p:nvPr/>
        </p:nvSpPr>
        <p:spPr>
          <a:xfrm>
            <a:off x="0" y="625659"/>
            <a:ext cx="12192000" cy="3645136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085E69-A90F-A176-97E0-46C3F31BB72B}"/>
              </a:ext>
            </a:extLst>
          </p:cNvPr>
          <p:cNvSpPr/>
          <p:nvPr/>
        </p:nvSpPr>
        <p:spPr>
          <a:xfrm>
            <a:off x="0" y="4270795"/>
            <a:ext cx="1341857" cy="2593278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87286-4D0A-43D4-6B68-247A18483169}"/>
              </a:ext>
            </a:extLst>
          </p:cNvPr>
          <p:cNvSpPr txBox="1"/>
          <p:nvPr/>
        </p:nvSpPr>
        <p:spPr>
          <a:xfrm>
            <a:off x="238125" y="9715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3D1CE0-36E5-3983-C64A-7C10654BFA95}"/>
              </a:ext>
            </a:extLst>
          </p:cNvPr>
          <p:cNvSpPr txBox="1"/>
          <p:nvPr/>
        </p:nvSpPr>
        <p:spPr>
          <a:xfrm>
            <a:off x="4105639" y="9715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1D51B3-6FF1-84E4-65A1-887A7308407F}"/>
              </a:ext>
            </a:extLst>
          </p:cNvPr>
          <p:cNvSpPr txBox="1"/>
          <p:nvPr/>
        </p:nvSpPr>
        <p:spPr>
          <a:xfrm>
            <a:off x="365767" y="1549667"/>
            <a:ext cx="11687194" cy="120032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/>
              <a:t>Assign specific numerical values for the probabilities in these two models of conditional uncertainty.  Choose values that depict the idea that a military that would be successful in an attempted coup would be more likely to perform better in conflicts against foreign militaries than would a military that would be unsuccessful in an attempted coup.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C185E2-A2C6-AE4C-0FA9-E8938F6733AD}"/>
                  </a:ext>
                </a:extLst>
              </p:cNvPr>
              <p:cNvSpPr txBox="1"/>
              <p:nvPr/>
            </p:nvSpPr>
            <p:spPr>
              <a:xfrm>
                <a:off x="365767" y="2896571"/>
                <a:ext cx="11687193" cy="175432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Basically, we want something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and remember....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whatever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whatever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whatever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C185E2-A2C6-AE4C-0FA9-E8938F673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7" y="2896571"/>
                <a:ext cx="11687193" cy="1754326"/>
              </a:xfrm>
              <a:prstGeom prst="rect">
                <a:avLst/>
              </a:prstGeom>
              <a:blipFill>
                <a:blip r:embed="rId2"/>
                <a:stretch>
                  <a:fillRect l="-417" t="-1736" b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B7D595-1FF7-583F-B610-24203F7C492D}"/>
                  </a:ext>
                </a:extLst>
              </p:cNvPr>
              <p:cNvSpPr txBox="1"/>
              <p:nvPr/>
            </p:nvSpPr>
            <p:spPr>
              <a:xfrm>
                <a:off x="2200250" y="5147173"/>
                <a:ext cx="610376" cy="5973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B7D595-1FF7-583F-B610-24203F7C4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50" y="5147173"/>
                <a:ext cx="610376" cy="597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108975-9345-DBE5-9C40-ADE67C7E8D85}"/>
                  </a:ext>
                </a:extLst>
              </p:cNvPr>
              <p:cNvSpPr txBox="1"/>
              <p:nvPr/>
            </p:nvSpPr>
            <p:spPr>
              <a:xfrm>
                <a:off x="9253616" y="6027729"/>
                <a:ext cx="610376" cy="6043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108975-9345-DBE5-9C40-ADE67C7E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616" y="6027729"/>
                <a:ext cx="610376" cy="604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3902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FDF28-4A1E-8A5B-CB68-4F1656E7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CFF2B1-614B-F73E-F0F8-FD8497549661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209925-64BA-EA95-E034-681967D5262C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E91B6-58CC-ECE6-5868-0C05BB06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2D6185E-D130-B060-A055-B8FF2E38B06B}"/>
              </a:ext>
            </a:extLst>
          </p:cNvPr>
          <p:cNvGrpSpPr/>
          <p:nvPr/>
        </p:nvGrpSpPr>
        <p:grpSpPr>
          <a:xfrm>
            <a:off x="8365005" y="4452037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AF0B9-A2FC-260C-D047-CC55E1192B3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460C61-9AEB-2CAD-DD12-E581851B255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5D745B0-F032-4733-4F8A-B4AE128CF7DA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8A660F0-862F-9CF3-CA9A-47113FFA01F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271E31-979C-C266-0397-D56EC490BDA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B42DCE-99CE-4322-7E52-024CDCEB024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1860C-C43A-C7BE-C3AC-24B8FE79DDE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73F560-6570-BC0B-3F24-77548517713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0C720D-3F3C-8FD8-9236-178C18B0606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198CF2-2D61-E12A-89C5-415F56B2D80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8179-10A0-F847-4DFE-96CAA7AD428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2964AC-6555-2B57-1D48-E0ABB79A06B0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8D5B19-0002-8A40-A868-6E60F4E97126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3C035A-758A-EBCA-849A-94C59B47A41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4431EE-2629-1FC8-3A3C-10636052875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BD78FAC-D3FB-9DE1-8264-76B7B72B2F45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51A6C26-89CF-0BDF-8A85-8E63B7AD42D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DED113-19C2-1365-F687-341FB7E99D1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681B96-039C-F602-4C03-9C92FF72CB5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189653-AF99-8668-8B19-C6E588757E6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09823B-167D-86D4-07D4-1C2F50A6A04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463086-D950-FE58-8BC8-F9846D90B40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CC77A5-1CF1-FF81-BEC9-19FB3EA0B85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1E8EDD-7540-7FB3-7E28-5FF1A8CE937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82AD29-B83E-4EBF-314D-77997FD93B0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5749781-46BD-C2FF-C610-2AFBC0342401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FD3652-3878-E041-9649-889918B57D4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DA9B87-A7E7-FC70-168C-D1E08CAACBB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C4248A0-8307-A2AC-38BD-0072CE12D667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3EDB450-2009-EEAD-DE06-977EAACEDBC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B2B7FC5-6AA0-90B6-4147-E780EE2B43C2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DFEC099-9240-E18D-5568-69AEA3760A3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680232-BDFE-5D71-CEFA-F05D811E6A9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E9D2A-F13A-124E-C755-ADC8966F20B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E667A1-6935-863A-F7D8-59305C21B3B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E6B14C-2A9F-4AD3-F72E-616D852C7B2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60AB99-5F8E-6D6E-BA9A-72884609AC4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4545A2-225C-CF7C-C6DA-94ADFC046BE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2635E80-639B-8D34-DCAE-17F001C675EF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987B773-2736-F844-A269-9094A0BCBE01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08EC8B1B-9F3F-940C-6BF7-C74F3FE9D8BE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CF5FBEC-61E8-051B-E240-379CF7849924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B70D19-AE64-2B78-A926-7F7F24BD2735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03F6D4-6B60-7036-180B-CF43C23CCDA6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meeting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ADE4675-5017-A00D-3C33-9BC5D36AF4AF}"/>
              </a:ext>
            </a:extLst>
          </p:cNvPr>
          <p:cNvSpPr/>
          <p:nvPr/>
        </p:nvSpPr>
        <p:spPr>
          <a:xfrm rot="5400000">
            <a:off x="2961352" y="4977916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730CF-37E6-FD07-7738-CBF6C83B1C4F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8C335-7E99-7D4A-7368-B3459643FA9A}"/>
              </a:ext>
            </a:extLst>
          </p:cNvPr>
          <p:cNvSpPr/>
          <p:nvPr/>
        </p:nvSpPr>
        <p:spPr>
          <a:xfrm rot="5400000">
            <a:off x="10012162" y="4288605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4A1A4-3C28-C5A7-42F6-3CD12748DB85}"/>
              </a:ext>
            </a:extLst>
          </p:cNvPr>
          <p:cNvSpPr/>
          <p:nvPr/>
        </p:nvSpPr>
        <p:spPr>
          <a:xfrm>
            <a:off x="0" y="625659"/>
            <a:ext cx="12192000" cy="3645136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6DC519-13DA-C871-7718-682A339BBA97}"/>
              </a:ext>
            </a:extLst>
          </p:cNvPr>
          <p:cNvSpPr/>
          <p:nvPr/>
        </p:nvSpPr>
        <p:spPr>
          <a:xfrm>
            <a:off x="0" y="4270795"/>
            <a:ext cx="1341857" cy="2593278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7B43E-2B15-6355-14AC-6F5E95A33137}"/>
              </a:ext>
            </a:extLst>
          </p:cNvPr>
          <p:cNvSpPr txBox="1"/>
          <p:nvPr/>
        </p:nvSpPr>
        <p:spPr>
          <a:xfrm>
            <a:off x="238125" y="9715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F0804B-6CDB-9824-EB08-48807E141900}"/>
              </a:ext>
            </a:extLst>
          </p:cNvPr>
          <p:cNvSpPr txBox="1"/>
          <p:nvPr/>
        </p:nvSpPr>
        <p:spPr>
          <a:xfrm>
            <a:off x="4105639" y="9715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1F2259-7552-4865-3600-78A16A6AA0B4}"/>
              </a:ext>
            </a:extLst>
          </p:cNvPr>
          <p:cNvSpPr txBox="1"/>
          <p:nvPr/>
        </p:nvSpPr>
        <p:spPr>
          <a:xfrm>
            <a:off x="365767" y="1549667"/>
            <a:ext cx="11687194" cy="120032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/>
              <a:t>Assign specific numerical values for the probabilities in these two models of conditional uncertainty.  Choose values that depict the idea that a military that would be successful in an attempted coup would be more likely to perform better in conflicts against foreign militaries than would a military that would be unsuccessful in an attempted coup.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FD604D-A744-A335-9C36-0D994B9FA034}"/>
                  </a:ext>
                </a:extLst>
              </p:cNvPr>
              <p:cNvSpPr txBox="1"/>
              <p:nvPr/>
            </p:nvSpPr>
            <p:spPr>
              <a:xfrm>
                <a:off x="365767" y="2896571"/>
                <a:ext cx="11687193" cy="175432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Basically, we want something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and remember....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whatever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whatever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whatever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FD604D-A744-A335-9C36-0D994B9FA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7" y="2896571"/>
                <a:ext cx="11687193" cy="1754326"/>
              </a:xfrm>
              <a:prstGeom prst="rect">
                <a:avLst/>
              </a:prstGeom>
              <a:blipFill>
                <a:blip r:embed="rId2"/>
                <a:stretch>
                  <a:fillRect l="-417" t="-1736" b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865-D4E0-D348-728A-F6FBCCBF4210}"/>
                  </a:ext>
                </a:extLst>
              </p:cNvPr>
              <p:cNvSpPr txBox="1"/>
              <p:nvPr/>
            </p:nvSpPr>
            <p:spPr>
              <a:xfrm>
                <a:off x="2200250" y="5147173"/>
                <a:ext cx="610376" cy="5973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865-D4E0-D348-728A-F6FBCCBF4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50" y="5147173"/>
                <a:ext cx="610376" cy="597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BEB34C9-7673-C3E4-85C7-B89D8E145C34}"/>
                  </a:ext>
                </a:extLst>
              </p:cNvPr>
              <p:cNvSpPr txBox="1"/>
              <p:nvPr/>
            </p:nvSpPr>
            <p:spPr>
              <a:xfrm>
                <a:off x="9253616" y="6027729"/>
                <a:ext cx="610376" cy="6043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BEB34C9-7673-C3E4-85C7-B89D8E145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616" y="6027729"/>
                <a:ext cx="610376" cy="604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60FFDC-25FD-A77A-2D6F-7FBE794C55F4}"/>
                  </a:ext>
                </a:extLst>
              </p:cNvPr>
              <p:cNvSpPr txBox="1"/>
              <p:nvPr/>
            </p:nvSpPr>
            <p:spPr>
              <a:xfrm>
                <a:off x="3922382" y="5105335"/>
                <a:ext cx="610376" cy="5958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60FFDC-25FD-A77A-2D6F-7FBE794C5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82" y="5105335"/>
                <a:ext cx="610376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E2EE21E-5F70-4028-81AC-A6F07D146E6E}"/>
                  </a:ext>
                </a:extLst>
              </p:cNvPr>
              <p:cNvSpPr txBox="1"/>
              <p:nvPr/>
            </p:nvSpPr>
            <p:spPr>
              <a:xfrm>
                <a:off x="10890079" y="6024834"/>
                <a:ext cx="610376" cy="5982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E2EE21E-5F70-4028-81AC-A6F07D146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79" y="6024834"/>
                <a:ext cx="610376" cy="598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6152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F2B42-E597-0600-771C-4E5B0D0E9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286C16-9624-60DD-3BDC-48A37196D6CC}"/>
              </a:ext>
            </a:extLst>
          </p:cNvPr>
          <p:cNvSpPr txBox="1"/>
          <p:nvPr/>
        </p:nvSpPr>
        <p:spPr>
          <a:xfrm>
            <a:off x="85725" y="8191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41813-AEB5-A8B7-52F2-E2D49720E9D2}"/>
              </a:ext>
            </a:extLst>
          </p:cNvPr>
          <p:cNvSpPr txBox="1"/>
          <p:nvPr/>
        </p:nvSpPr>
        <p:spPr>
          <a:xfrm>
            <a:off x="3953239" y="8191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58FB5-DC38-FEB6-B69E-0C6FAAD5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Conditional Uncertainty, Conditional Probability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B514D4-ED65-7CCA-CA02-1100421BC80A}"/>
              </a:ext>
            </a:extLst>
          </p:cNvPr>
          <p:cNvGrpSpPr/>
          <p:nvPr/>
        </p:nvGrpSpPr>
        <p:grpSpPr>
          <a:xfrm>
            <a:off x="8365005" y="4452037"/>
            <a:ext cx="3677386" cy="2567724"/>
            <a:chOff x="65939" y="2489779"/>
            <a:chExt cx="3677386" cy="25677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3BE857-6A06-874C-859B-91205164045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E65C2-01F9-D22D-E833-FE14CB09A1D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6CA0D7E-F5CB-46A5-64BB-3872CF477614}"/>
                  </a:ext>
                </a:extLst>
              </p:cNvPr>
              <p:cNvCxnSpPr>
                <a:cxnSpLocks/>
                <a:stCxn id="4" idx="1"/>
                <a:endCxn id="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A16CE6A-9D3C-3B9A-9105-08448B86488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3F28CD-D0B5-91CF-AEB4-525BB7030C5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AE8436-111F-EEA7-CB05-576FAFA2588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BE8C39-3934-6A10-F972-143ACCD7034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728628-2C2E-B995-AF8B-610E6C2642D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B4D5A1-9DA6-615A-26AB-2DDC0AF62FF7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68995E-C073-F225-40BC-C6232CDF932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15E43E-7FF8-AAE6-E7D0-A426345A240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2C0FB9-0438-EF10-29FA-9AD88753829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59663F-CFC5-57D5-7F03-535454ACE9B8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2C0B16-5F45-6913-030C-F1A926EB754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D81269-C44E-3AC7-1B4C-BFB4D3A6AC38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1C80060-3128-58DD-8CC1-DB52E4745B30}"/>
                  </a:ext>
                </a:extLst>
              </p:cNvPr>
              <p:cNvCxnSpPr>
                <a:cxnSpLocks/>
                <a:stCxn id="27" idx="1"/>
                <a:endCxn id="27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83568EB-5EAB-22A0-502C-374F6741B10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C53E86F-B73E-9624-2A9F-3C6BBB66F6B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B7A6D-65B8-D566-A035-F316D35261D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BE8876-18A8-8BE5-8C34-629A1B03DD0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37F6E-DA47-D410-0B81-024E73F524FF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4142F0-D599-9DE7-5462-37FF93EF18D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99D075-D958-910F-E3A0-619B481D6A3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BFBAE1-3EF0-DF4F-5094-BAB49B20479F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30CA1A-E78F-F2AC-9EDE-19EBDA72567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12A718-7380-C1B7-B7F1-E05D7B131921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B7FFC4C-2097-4D9F-12D7-EBC9608BD29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E15E4C9-4D1F-0637-7E58-0CD4F3E6FE40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ED682A1-2F43-D179-9D9A-B027EA8293A5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B608350-CFD0-D162-A96A-F930FAB39BA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5BEEA51-C9C2-5A5A-1162-2331648B8D7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054F07-27FE-EB03-0E1C-D681B747447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A0E198-EB31-E43A-502C-FD4B7A14005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AF750A-2F6B-1E03-BEC0-D725FCA7F17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08BAA8-FE32-34EA-58C5-E2FD4EAC73F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86BF58-657E-04C8-1756-407F4379EE5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30E3AEB-8E47-B434-07F8-0DC8253C4D9F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4F6DB2-3153-3CA5-ECB0-4819B3E3A9B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3EA9B95-C2D9-3751-75B8-165E8B8D6D1B}"/>
              </a:ext>
            </a:extLst>
          </p:cNvPr>
          <p:cNvSpPr txBox="1"/>
          <p:nvPr/>
        </p:nvSpPr>
        <p:spPr>
          <a:xfrm rot="20296125">
            <a:off x="2687653" y="775407"/>
            <a:ext cx="2242473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before meeting the internal security chief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A72A350F-FDC4-5736-1D53-D3F4BA75A5FC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9AA57AF-252A-4BB3-9F3F-56C5691F0621}"/>
              </a:ext>
            </a:extLst>
          </p:cNvPr>
          <p:cNvCxnSpPr>
            <a:cxnSpLocks/>
            <a:stCxn id="54" idx="2"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68C6D1F-4DEF-B5A7-2387-A64AFE6AD9BC}"/>
              </a:ext>
            </a:extLst>
          </p:cNvPr>
          <p:cNvSpPr txBox="1"/>
          <p:nvPr/>
        </p:nvSpPr>
        <p:spPr>
          <a:xfrm>
            <a:off x="1587409" y="2802703"/>
            <a:ext cx="3001901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in between torturings tomorrow, the chief will say one of two things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4947A8-8BE9-8F31-D556-7A294118C014}"/>
              </a:ext>
            </a:extLst>
          </p:cNvPr>
          <p:cNvSpPr txBox="1"/>
          <p:nvPr/>
        </p:nvSpPr>
        <p:spPr>
          <a:xfrm>
            <a:off x="3990859" y="3451089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be successful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EC949F-134A-F8F4-1233-5FA93C56AF0A}"/>
              </a:ext>
            </a:extLst>
          </p:cNvPr>
          <p:cNvSpPr txBox="1"/>
          <p:nvPr/>
        </p:nvSpPr>
        <p:spPr>
          <a:xfrm rot="18403209">
            <a:off x="-551477" y="5056737"/>
            <a:ext cx="265094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President’s beliefs after the meeting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6DE4D5-B7BA-95FD-D287-72DAD6FA8563}"/>
              </a:ext>
            </a:extLst>
          </p:cNvPr>
          <p:cNvSpPr/>
          <p:nvPr/>
        </p:nvSpPr>
        <p:spPr>
          <a:xfrm rot="5400000">
            <a:off x="2961352" y="4977916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2DD08-C7A7-D820-7DAF-0216C25B4335}"/>
              </a:ext>
            </a:extLst>
          </p:cNvPr>
          <p:cNvSpPr txBox="1"/>
          <p:nvPr/>
        </p:nvSpPr>
        <p:spPr>
          <a:xfrm>
            <a:off x="7874868" y="3508442"/>
            <a:ext cx="1815558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A coup attempt would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A50C5-131E-4180-2437-3508713A4ABD}"/>
              </a:ext>
            </a:extLst>
          </p:cNvPr>
          <p:cNvSpPr/>
          <p:nvPr/>
        </p:nvSpPr>
        <p:spPr>
          <a:xfrm rot="5400000">
            <a:off x="10012162" y="4288605"/>
            <a:ext cx="843051" cy="2505682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6B8BD8-88AD-D84B-746A-0B63DCA86FD5}"/>
              </a:ext>
            </a:extLst>
          </p:cNvPr>
          <p:cNvSpPr/>
          <p:nvPr/>
        </p:nvSpPr>
        <p:spPr>
          <a:xfrm>
            <a:off x="0" y="625659"/>
            <a:ext cx="12192000" cy="3645136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47CE12-76DF-1CF6-EE33-4193B2B31937}"/>
              </a:ext>
            </a:extLst>
          </p:cNvPr>
          <p:cNvSpPr/>
          <p:nvPr/>
        </p:nvSpPr>
        <p:spPr>
          <a:xfrm>
            <a:off x="0" y="4270795"/>
            <a:ext cx="1341857" cy="2593278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ACE260-A709-00FC-E45D-A5EB04923B33}"/>
              </a:ext>
            </a:extLst>
          </p:cNvPr>
          <p:cNvSpPr txBox="1"/>
          <p:nvPr/>
        </p:nvSpPr>
        <p:spPr>
          <a:xfrm>
            <a:off x="238125" y="971550"/>
            <a:ext cx="3838575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ysClr val="windowText" lastClr="000000"/>
                </a:solidFill>
              </a:rPr>
              <a:t>Modeling Conditional Uncertainty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F3655-878C-A6D5-23F6-634238CE38C0}"/>
              </a:ext>
            </a:extLst>
          </p:cNvPr>
          <p:cNvSpPr txBox="1"/>
          <p:nvPr/>
        </p:nvSpPr>
        <p:spPr>
          <a:xfrm>
            <a:off x="4105639" y="971550"/>
            <a:ext cx="929254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TRY IT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698AE7-4933-B006-FF04-7623C675F918}"/>
              </a:ext>
            </a:extLst>
          </p:cNvPr>
          <p:cNvSpPr txBox="1"/>
          <p:nvPr/>
        </p:nvSpPr>
        <p:spPr>
          <a:xfrm>
            <a:off x="365767" y="1549667"/>
            <a:ext cx="11687194" cy="120032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/>
              <a:t>Assign specific numerical values for the probabilities in these two models of conditional uncertainty.  Choose values that depict the idea that a military that would be successful in an attempted coup would be more likely to perform better in conflicts against foreign militaries than would a military that would be unsuccessful in an attempted coup.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40635C-1C75-7361-3D4A-936BA89DA3B8}"/>
                  </a:ext>
                </a:extLst>
              </p:cNvPr>
              <p:cNvSpPr txBox="1"/>
              <p:nvPr/>
            </p:nvSpPr>
            <p:spPr>
              <a:xfrm>
                <a:off x="365767" y="2896571"/>
                <a:ext cx="11687193" cy="175432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Basically, we want something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succeed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and remember....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whatever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whatever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whatever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40635C-1C75-7361-3D4A-936BA89D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7" y="2896571"/>
                <a:ext cx="11687193" cy="1754326"/>
              </a:xfrm>
              <a:prstGeom prst="rect">
                <a:avLst/>
              </a:prstGeom>
              <a:blipFill>
                <a:blip r:embed="rId2"/>
                <a:stretch>
                  <a:fillRect l="-417" t="-1736" b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1942F9-A02B-BB86-6BB3-114B869FB664}"/>
                  </a:ext>
                </a:extLst>
              </p:cNvPr>
              <p:cNvSpPr txBox="1"/>
              <p:nvPr/>
            </p:nvSpPr>
            <p:spPr>
              <a:xfrm>
                <a:off x="2200250" y="5147173"/>
                <a:ext cx="610376" cy="5973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1942F9-A02B-BB86-6BB3-114B869FB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50" y="5147173"/>
                <a:ext cx="610376" cy="597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D6AD59-AA28-AF11-20A5-8DC76BD49048}"/>
                  </a:ext>
                </a:extLst>
              </p:cNvPr>
              <p:cNvSpPr txBox="1"/>
              <p:nvPr/>
            </p:nvSpPr>
            <p:spPr>
              <a:xfrm>
                <a:off x="9253616" y="6027729"/>
                <a:ext cx="610376" cy="6043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D6AD59-AA28-AF11-20A5-8DC76BD49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616" y="6027729"/>
                <a:ext cx="610376" cy="604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F8438B-5F54-0442-EBD5-7A7895B639BC}"/>
                  </a:ext>
                </a:extLst>
              </p:cNvPr>
              <p:cNvSpPr txBox="1"/>
              <p:nvPr/>
            </p:nvSpPr>
            <p:spPr>
              <a:xfrm>
                <a:off x="3922382" y="5105335"/>
                <a:ext cx="610376" cy="5958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F8438B-5F54-0442-EBD5-7A7895B6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82" y="5105335"/>
                <a:ext cx="610376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71BFED-BE07-4998-1EA1-5A51FE287576}"/>
                  </a:ext>
                </a:extLst>
              </p:cNvPr>
              <p:cNvSpPr txBox="1"/>
              <p:nvPr/>
            </p:nvSpPr>
            <p:spPr>
              <a:xfrm>
                <a:off x="10890079" y="6024834"/>
                <a:ext cx="610376" cy="5982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71BFED-BE07-4998-1EA1-5A51FE28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79" y="6024834"/>
                <a:ext cx="610376" cy="598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617738-8285-F969-4768-75F4E5FDBBBB}"/>
                  </a:ext>
                </a:extLst>
              </p:cNvPr>
              <p:cNvSpPr txBox="1"/>
              <p:nvPr/>
            </p:nvSpPr>
            <p:spPr>
              <a:xfrm>
                <a:off x="3043092" y="5134819"/>
                <a:ext cx="610376" cy="5982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617738-8285-F969-4768-75F4E5FD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092" y="5134819"/>
                <a:ext cx="610376" cy="598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9214F-2B94-500F-6099-F0A1623630ED}"/>
                  </a:ext>
                </a:extLst>
              </p:cNvPr>
              <p:cNvSpPr txBox="1"/>
              <p:nvPr/>
            </p:nvSpPr>
            <p:spPr>
              <a:xfrm>
                <a:off x="9992755" y="6018679"/>
                <a:ext cx="610376" cy="5973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9214F-2B94-500F-6099-F0A1623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755" y="6018679"/>
                <a:ext cx="610376" cy="5973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57063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917382-3D03-B4E5-4284-28DE4F76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621956-46A9-ADF7-548E-E68C7ED61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6C12A5-815D-F445-797B-57F1D67FA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0115FE-4433-C2EE-73DD-DCF719E3D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72F73-2553-A5E8-57DE-38F5C09D0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D9C6F0-AAA0-1EB8-C253-021B61509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75B63B-EF4F-D7F6-9012-C7E7C6AF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7787A-FE25-01DB-EE9B-F25ACE933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C5E47A0-74FF-9D16-6205-AE7B53C64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E18857-B15B-E2AC-204B-D662861EA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CC4BB5E-B19A-F74C-96ED-EE0ECC2AE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8CF82C-12F4-1393-8FFE-11037B705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B3D914-9870-37CE-92FD-B9581683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E8314747-AD0B-1A88-CFF1-4927586B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B50E8-29FD-3E24-79CD-3C9500E64F15}"/>
              </a:ext>
            </a:extLst>
          </p:cNvPr>
          <p:cNvSpPr txBox="1"/>
          <p:nvPr/>
        </p:nvSpPr>
        <p:spPr>
          <a:xfrm>
            <a:off x="2371335" y="404028"/>
            <a:ext cx="8534759" cy="6049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Motivation &amp; Example – the Guardianship Dilemma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Joint Uncertainty, Joint Events, Joint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Marginal Uncertainty, Marginal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Conditional Uncertainty, Conditional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The Marginal-Conditional Method of Modeling Joint Uncertainty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6D5CD3-25A8-FB89-950C-A441A2B53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F4CA9AD-E6A4-835A-71CE-8CDD2E40E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9908" y="470790"/>
            <a:ext cx="914400" cy="9144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2702C7B2-5B1B-5A60-CAF0-86C1C385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9908" y="1510916"/>
            <a:ext cx="914400" cy="914400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0C60F020-E8CE-37B6-904A-A511CFBAC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9803" y="2629164"/>
            <a:ext cx="914400" cy="9144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661991A6-08E5-5113-55DB-601740F45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9803" y="38063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EBFE2F-6D83-430E-8398-7A5FC1AC0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0E34-ED3F-E1ED-DD0F-440614D9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A8844-37AB-56F6-BF7D-5369C2FBF2E8}"/>
              </a:ext>
            </a:extLst>
          </p:cNvPr>
          <p:cNvSpPr txBox="1"/>
          <p:nvPr/>
        </p:nvSpPr>
        <p:spPr>
          <a:xfrm>
            <a:off x="314325" y="914400"/>
            <a:ext cx="4162425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When we model multiple uncertainties, we typically want to depict the uncertainties as </a:t>
            </a:r>
            <a:r>
              <a:rPr lang="en-US" b="1"/>
              <a:t>inter-related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18711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69396-EFCB-9486-D4E6-D227271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5DAE-7D0F-A2B9-2B51-3FDACF61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B16C4-E205-65AF-690E-6EA380AEBBD8}"/>
              </a:ext>
            </a:extLst>
          </p:cNvPr>
          <p:cNvSpPr txBox="1"/>
          <p:nvPr/>
        </p:nvSpPr>
        <p:spPr>
          <a:xfrm>
            <a:off x="314325" y="914400"/>
            <a:ext cx="4162425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When we model multiple uncertainties, we typically want to depict the uncertainties as </a:t>
            </a:r>
            <a:r>
              <a:rPr lang="en-US" b="1"/>
              <a:t>inter-related</a:t>
            </a:r>
            <a:r>
              <a:rPr lang="en-US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A5D8B-537D-048A-D2EB-4A95870EEECB}"/>
              </a:ext>
            </a:extLst>
          </p:cNvPr>
          <p:cNvSpPr txBox="1"/>
          <p:nvPr/>
        </p:nvSpPr>
        <p:spPr>
          <a:xfrm>
            <a:off x="314324" y="1905000"/>
            <a:ext cx="4162425" cy="14773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More specifically, we want to depict the idea that some resolutions of one uncertainty are more likely if the *other* uncertainties are resolved in a particular way.</a:t>
            </a:r>
          </a:p>
        </p:txBody>
      </p:sp>
    </p:spTree>
    <p:extLst>
      <p:ext uri="{BB962C8B-B14F-4D97-AF65-F5344CB8AC3E}">
        <p14:creationId xmlns:p14="http://schemas.microsoft.com/office/powerpoint/2010/main" val="340079313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2FE2F-3609-0EC1-E6C0-6C49E3029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F63D-EFD3-DD0A-E8BE-7186DCF7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BDA9C-39A9-7907-680E-6B2775E71D1F}"/>
              </a:ext>
            </a:extLst>
          </p:cNvPr>
          <p:cNvSpPr txBox="1"/>
          <p:nvPr/>
        </p:nvSpPr>
        <p:spPr>
          <a:xfrm>
            <a:off x="314325" y="914400"/>
            <a:ext cx="4162425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When we model multiple uncertainties, we typically want to depict the uncertainties as </a:t>
            </a:r>
            <a:r>
              <a:rPr lang="en-US" b="1"/>
              <a:t>inter-related</a:t>
            </a:r>
            <a:r>
              <a:rPr lang="en-US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4B03D-654B-D439-CDD1-7DE94D43F738}"/>
              </a:ext>
            </a:extLst>
          </p:cNvPr>
          <p:cNvSpPr txBox="1"/>
          <p:nvPr/>
        </p:nvSpPr>
        <p:spPr>
          <a:xfrm>
            <a:off x="314324" y="1905000"/>
            <a:ext cx="4162425" cy="14773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More specifically, we want to depict the idea that some resolutions of one uncertainty are more likely if the *other* uncertainties are resolved in a particular way.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5F74-7303-C60A-8C23-C59B976C3721}"/>
              </a:ext>
            </a:extLst>
          </p:cNvPr>
          <p:cNvSpPr txBox="1"/>
          <p:nvPr/>
        </p:nvSpPr>
        <p:spPr>
          <a:xfrm>
            <a:off x="4905375" y="838200"/>
            <a:ext cx="71627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For Example</a:t>
            </a:r>
          </a:p>
        </p:txBody>
      </p:sp>
    </p:spTree>
    <p:extLst>
      <p:ext uri="{BB962C8B-B14F-4D97-AF65-F5344CB8AC3E}">
        <p14:creationId xmlns:p14="http://schemas.microsoft.com/office/powerpoint/2010/main" val="403494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C099-AD02-6C19-2FAE-48916B20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List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891EF-2E5D-9DAE-0C6E-F86E7AC64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776" y="2052116"/>
            <a:ext cx="9243363" cy="3997828"/>
          </a:xfrm>
        </p:spPr>
        <p:txBody>
          <a:bodyPr>
            <a:normAutofit/>
          </a:bodyPr>
          <a:lstStyle/>
          <a:p>
            <a:r>
              <a:rPr lang="en-US" sz="3200"/>
              <a:t>All COUs in Lesson 4</a:t>
            </a:r>
            <a:endParaRPr lang="en-US" sz="3200" dirty="0"/>
          </a:p>
          <a:p>
            <a:r>
              <a:rPr lang="en-US" sz="3200"/>
              <a:t>Problem solving sessions this week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01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B2B0C-5989-3A44-5D76-4C3CA1C8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3913E2-7C67-2A93-6099-670EFE76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7290A-3FF1-2732-1304-5B0E7FC8F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D800FD-EF1D-BEF2-47F3-7189EE2E5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EE9FB-6E02-C1C6-1DD2-9833D61E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451B6D-FBD7-3580-8E91-EB38A8195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BC3F9A-FA2B-AEF6-FC78-33A74C69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1FE23B-1DF6-A2F6-FDB6-91796AF92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95006B4-8F9C-FAD5-C2E6-42CD63055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922C18-7DD6-D621-C0E3-3A32F4896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80166D9-B1F8-AA23-1F4C-F08D28461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58C570-DF61-74AE-64D9-5A42C48A3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DEDC4A-48CC-1852-99C9-5E7F4441E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52F55F56-BBD2-96DA-7424-E2756416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10A59-AA54-CFAA-A2E0-200F032A4D07}"/>
              </a:ext>
            </a:extLst>
          </p:cNvPr>
          <p:cNvSpPr txBox="1"/>
          <p:nvPr/>
        </p:nvSpPr>
        <p:spPr>
          <a:xfrm>
            <a:off x="2371335" y="404028"/>
            <a:ext cx="8534759" cy="6049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Motivation &amp; Example – the Guardianship Dilemma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Joint Uncertainty, Joint Events, Joint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Marginal Uncertainty, Marginal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Conditional Uncertainty, Conditional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The Marginal-Conditional Method of Modeling Joint Uncertainty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A9626E-B8A0-F1D2-08F9-62285C6E0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CB0F0DF-CB52-0519-941C-4C2DC7F29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632" y="4707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49E0E-7FA7-E076-F16A-B1AAE339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8A8F-EA97-EAA7-33EF-D8A1B669A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F7761-FD3C-33D5-F90B-84E35320B511}"/>
              </a:ext>
            </a:extLst>
          </p:cNvPr>
          <p:cNvSpPr txBox="1"/>
          <p:nvPr/>
        </p:nvSpPr>
        <p:spPr>
          <a:xfrm>
            <a:off x="314325" y="914400"/>
            <a:ext cx="4162425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When we model multiple uncertainties, we typically want to depict the uncertainties as </a:t>
            </a:r>
            <a:r>
              <a:rPr lang="en-US" b="1"/>
              <a:t>inter-related</a:t>
            </a:r>
            <a:r>
              <a:rPr lang="en-US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49F67-D5F8-7997-0222-1FD278D2AEFA}"/>
              </a:ext>
            </a:extLst>
          </p:cNvPr>
          <p:cNvSpPr txBox="1"/>
          <p:nvPr/>
        </p:nvSpPr>
        <p:spPr>
          <a:xfrm>
            <a:off x="314324" y="1905000"/>
            <a:ext cx="4162425" cy="14773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More specifically, we want to depict the idea that some resolutions of one uncertainty are more likely if the *other* uncertainties are resolved in a particular way.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2596F-3AB3-EA68-8D47-25CEE84896F9}"/>
              </a:ext>
            </a:extLst>
          </p:cNvPr>
          <p:cNvSpPr txBox="1"/>
          <p:nvPr/>
        </p:nvSpPr>
        <p:spPr>
          <a:xfrm>
            <a:off x="4905375" y="838200"/>
            <a:ext cx="71627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For Example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A635363-A32E-7ACA-44D4-09A135AFF223}"/>
              </a:ext>
            </a:extLst>
          </p:cNvPr>
          <p:cNvSpPr txBox="1">
            <a:spLocks/>
          </p:cNvSpPr>
          <p:nvPr/>
        </p:nvSpPr>
        <p:spPr>
          <a:xfrm>
            <a:off x="4905374" y="1207532"/>
            <a:ext cx="7162799" cy="565046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Suppose that for any given size of the budget, the mayor is uncertain about two things:</a:t>
            </a:r>
            <a:br>
              <a:rPr lang="en-US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How satisfied will city resident’s be with the cleanliness of the city’s streets and sidewalks</a:t>
            </a:r>
            <a:r>
              <a:rPr lang="en-US" sz="1600">
                <a:solidFill>
                  <a:schemeClr val="bg1">
                    <a:lumMod val="65000"/>
                    <a:lumOff val="35000"/>
                  </a:schemeClr>
                </a:solidFill>
              </a:rPr>
              <a:t>? </a:t>
            </a: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65000"/>
                    <a:lumOff val="35000"/>
                  </a:schemeClr>
                </a:solidFill>
              </a:rPr>
              <a:t>Build a model depicting this in which the Commissioner of Sanitation is more likely to amass more power if city residents end up more satisfied with the city’s strees and sidewalks.</a:t>
            </a:r>
          </a:p>
        </p:txBody>
      </p:sp>
    </p:spTree>
    <p:extLst>
      <p:ext uri="{BB962C8B-B14F-4D97-AF65-F5344CB8AC3E}">
        <p14:creationId xmlns:p14="http://schemas.microsoft.com/office/powerpoint/2010/main" val="18058993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E0EF5-A819-8C9E-4735-81407F7E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B6A2-E235-3857-06F1-CFDE1B00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429A9-DE4D-8EA0-9B15-BA92BBA9975A}"/>
              </a:ext>
            </a:extLst>
          </p:cNvPr>
          <p:cNvSpPr txBox="1"/>
          <p:nvPr/>
        </p:nvSpPr>
        <p:spPr>
          <a:xfrm>
            <a:off x="314325" y="914400"/>
            <a:ext cx="4162425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When we model multiple uncertainties, we typically want to depict the uncertainties as </a:t>
            </a:r>
            <a:r>
              <a:rPr lang="en-US" b="1"/>
              <a:t>inter-related</a:t>
            </a:r>
            <a:r>
              <a:rPr lang="en-US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ACEB4-A7DD-0F59-D1D5-568327E0397C}"/>
              </a:ext>
            </a:extLst>
          </p:cNvPr>
          <p:cNvSpPr txBox="1"/>
          <p:nvPr/>
        </p:nvSpPr>
        <p:spPr>
          <a:xfrm>
            <a:off x="314324" y="1905000"/>
            <a:ext cx="4162425" cy="14773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More specifically, we want to depict the idea that some resolutions of one uncertainty are more likely if the *other* uncertainties are resolved in a particular way.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81CB9-E03E-5D9F-425E-4D6D179BF7DB}"/>
              </a:ext>
            </a:extLst>
          </p:cNvPr>
          <p:cNvSpPr txBox="1"/>
          <p:nvPr/>
        </p:nvSpPr>
        <p:spPr>
          <a:xfrm>
            <a:off x="4905375" y="838200"/>
            <a:ext cx="71627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For Example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080D06-09A7-3E5D-7C7B-139F6F15BB9A}"/>
              </a:ext>
            </a:extLst>
          </p:cNvPr>
          <p:cNvSpPr txBox="1">
            <a:spLocks/>
          </p:cNvSpPr>
          <p:nvPr/>
        </p:nvSpPr>
        <p:spPr>
          <a:xfrm>
            <a:off x="4905374" y="1207532"/>
            <a:ext cx="7162799" cy="565046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How satisfied will city resident’s be with the cleanliness of the city’s streets and sidewalks</a:t>
            </a:r>
            <a:r>
              <a:rPr lang="en-US" sz="1600">
                <a:solidFill>
                  <a:schemeClr val="bg1">
                    <a:lumMod val="65000"/>
                    <a:lumOff val="35000"/>
                  </a:schemeClr>
                </a:solidFill>
              </a:rPr>
              <a:t>? </a:t>
            </a: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65000"/>
                    <a:lumOff val="35000"/>
                  </a:schemeClr>
                </a:solidFill>
              </a:rPr>
              <a:t>Build a model depicting this in which the Commissioner of Sanitation is more likely to amass more power if city residents end up more satisfied with the city’s strees and sidewalks.</a:t>
            </a:r>
          </a:p>
        </p:txBody>
      </p:sp>
    </p:spTree>
    <p:extLst>
      <p:ext uri="{BB962C8B-B14F-4D97-AF65-F5344CB8AC3E}">
        <p14:creationId xmlns:p14="http://schemas.microsoft.com/office/powerpoint/2010/main" val="9990970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50C11-4B9C-158A-6AF3-E62043C81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77C6-3BBE-387F-F5C8-F505F301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EF22B-BA04-899C-918D-E41ED937A71C}"/>
              </a:ext>
            </a:extLst>
          </p:cNvPr>
          <p:cNvSpPr txBox="1"/>
          <p:nvPr/>
        </p:nvSpPr>
        <p:spPr>
          <a:xfrm>
            <a:off x="314325" y="914400"/>
            <a:ext cx="4162425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When we model multiple uncertainties, we typically want to depict the uncertainties as </a:t>
            </a:r>
            <a:r>
              <a:rPr lang="en-US" b="1"/>
              <a:t>inter-related</a:t>
            </a:r>
            <a:r>
              <a:rPr lang="en-US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64231-7385-3048-4910-7219C4A3CFFB}"/>
              </a:ext>
            </a:extLst>
          </p:cNvPr>
          <p:cNvSpPr txBox="1"/>
          <p:nvPr/>
        </p:nvSpPr>
        <p:spPr>
          <a:xfrm>
            <a:off x="314324" y="1905000"/>
            <a:ext cx="4162425" cy="14773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More specifically, we want to depict the idea that some resolutions of one uncertainty are more likely if the *other* uncertainties are resolved in a particular way.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DB544-A241-E444-7008-8C7259184201}"/>
              </a:ext>
            </a:extLst>
          </p:cNvPr>
          <p:cNvSpPr txBox="1"/>
          <p:nvPr/>
        </p:nvSpPr>
        <p:spPr>
          <a:xfrm>
            <a:off x="4905375" y="838200"/>
            <a:ext cx="71627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For Example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BEE0DC5-01EA-19EC-AAFF-126021CDCF91}"/>
              </a:ext>
            </a:extLst>
          </p:cNvPr>
          <p:cNvSpPr txBox="1">
            <a:spLocks/>
          </p:cNvSpPr>
          <p:nvPr/>
        </p:nvSpPr>
        <p:spPr>
          <a:xfrm>
            <a:off x="4905374" y="1207532"/>
            <a:ext cx="7162799" cy="565046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</a:t>
            </a:r>
            <a:r>
              <a:rPr lang="en-US" sz="1600">
                <a:solidFill>
                  <a:schemeClr val="tx1"/>
                </a:solidFill>
              </a:rPr>
              <a:t>amass by doing his job?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</a:t>
            </a:r>
            <a:r>
              <a:rPr lang="en-US" sz="1600">
                <a:solidFill>
                  <a:schemeClr val="tx1"/>
                </a:solidFill>
              </a:rPr>
              <a:t>? </a:t>
            </a: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65000"/>
                    <a:lumOff val="35000"/>
                  </a:schemeClr>
                </a:solidFill>
              </a:rPr>
              <a:t>Build a model depicting this in which the Commissioner of Sanitation is more likely to amass more power if city residents end up more satisfied with the city’s strees and sidewalks.</a:t>
            </a:r>
          </a:p>
        </p:txBody>
      </p:sp>
    </p:spTree>
    <p:extLst>
      <p:ext uri="{BB962C8B-B14F-4D97-AF65-F5344CB8AC3E}">
        <p14:creationId xmlns:p14="http://schemas.microsoft.com/office/powerpoint/2010/main" val="17122712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F5D4B-39D5-5D32-D781-A25AB6CE1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9763-A575-F773-B7D5-FAD66D93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C52EB-BD10-16B3-0DEA-5793FDCEF9FC}"/>
              </a:ext>
            </a:extLst>
          </p:cNvPr>
          <p:cNvSpPr txBox="1"/>
          <p:nvPr/>
        </p:nvSpPr>
        <p:spPr>
          <a:xfrm>
            <a:off x="314325" y="914400"/>
            <a:ext cx="4162425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When we model multiple uncertainties, we typically want to depict the uncertainties as </a:t>
            </a:r>
            <a:r>
              <a:rPr lang="en-US" b="1"/>
              <a:t>inter-related</a:t>
            </a:r>
            <a:r>
              <a:rPr lang="en-US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662B8-B67E-6D4A-42C1-11BC3C515AD0}"/>
              </a:ext>
            </a:extLst>
          </p:cNvPr>
          <p:cNvSpPr txBox="1"/>
          <p:nvPr/>
        </p:nvSpPr>
        <p:spPr>
          <a:xfrm>
            <a:off x="314324" y="1905000"/>
            <a:ext cx="4162425" cy="14773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More specifically, we want to depict the idea that some resolutions of one uncertainty are more likely if the *other* uncertainties are resolved in a particular way.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67A7F-E6F9-7543-992A-6AE134615FD0}"/>
              </a:ext>
            </a:extLst>
          </p:cNvPr>
          <p:cNvSpPr txBox="1"/>
          <p:nvPr/>
        </p:nvSpPr>
        <p:spPr>
          <a:xfrm>
            <a:off x="4905375" y="838200"/>
            <a:ext cx="71627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For Example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B18E341-AE30-534D-B114-39FFECE20EBE}"/>
              </a:ext>
            </a:extLst>
          </p:cNvPr>
          <p:cNvSpPr txBox="1">
            <a:spLocks/>
          </p:cNvSpPr>
          <p:nvPr/>
        </p:nvSpPr>
        <p:spPr>
          <a:xfrm>
            <a:off x="4905374" y="1207532"/>
            <a:ext cx="7162799" cy="565046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</a:t>
            </a:r>
            <a:r>
              <a:rPr lang="en-US" sz="1600">
                <a:solidFill>
                  <a:schemeClr val="tx1"/>
                </a:solidFill>
              </a:rPr>
              <a:t>amass by doing his job?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</a:t>
            </a:r>
            <a:r>
              <a:rPr lang="en-US" sz="1600">
                <a:solidFill>
                  <a:schemeClr val="tx1"/>
                </a:solidFill>
              </a:rPr>
              <a:t>?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Build a model depicting this in which the Commissioner of Sanitation is more likely to amass more power if city residents end up more satisfied with the city’s strees and sidewalks.</a:t>
            </a:r>
          </a:p>
        </p:txBody>
      </p:sp>
    </p:spTree>
    <p:extLst>
      <p:ext uri="{BB962C8B-B14F-4D97-AF65-F5344CB8AC3E}">
        <p14:creationId xmlns:p14="http://schemas.microsoft.com/office/powerpoint/2010/main" val="21502626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822E65-742B-88B2-B38B-CAFFD7F55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E48-1BA4-28CE-21C7-24C81D74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92A4E-94C6-52DA-61EA-0F0E97D1D97B}"/>
              </a:ext>
            </a:extLst>
          </p:cNvPr>
          <p:cNvSpPr txBox="1"/>
          <p:nvPr/>
        </p:nvSpPr>
        <p:spPr>
          <a:xfrm>
            <a:off x="314325" y="914400"/>
            <a:ext cx="4162425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When we model multiple uncertainties, we typically want to depict the uncertainties as </a:t>
            </a:r>
            <a:r>
              <a:rPr lang="en-US" b="1"/>
              <a:t>inter-related</a:t>
            </a:r>
            <a:r>
              <a:rPr lang="en-US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ED1B2-CD9F-D07D-A283-C49FEF4316A3}"/>
              </a:ext>
            </a:extLst>
          </p:cNvPr>
          <p:cNvSpPr txBox="1"/>
          <p:nvPr/>
        </p:nvSpPr>
        <p:spPr>
          <a:xfrm>
            <a:off x="314324" y="1905000"/>
            <a:ext cx="4162425" cy="14773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More specifically, we want to depict the idea that some resolutions of one uncertainty are more likely if the *other* uncertainties are resolved in a particular way.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43957-0B72-603C-8694-1FA553970D60}"/>
              </a:ext>
            </a:extLst>
          </p:cNvPr>
          <p:cNvSpPr txBox="1"/>
          <p:nvPr/>
        </p:nvSpPr>
        <p:spPr>
          <a:xfrm>
            <a:off x="4905375" y="838200"/>
            <a:ext cx="71627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For Example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677B879-41C0-3CDA-0792-1706E5BE3594}"/>
              </a:ext>
            </a:extLst>
          </p:cNvPr>
          <p:cNvSpPr txBox="1">
            <a:spLocks/>
          </p:cNvSpPr>
          <p:nvPr/>
        </p:nvSpPr>
        <p:spPr>
          <a:xfrm>
            <a:off x="4905374" y="1207532"/>
            <a:ext cx="7162799" cy="565046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</a:t>
            </a:r>
            <a:r>
              <a:rPr lang="en-US" sz="1600">
                <a:solidFill>
                  <a:schemeClr val="tx1"/>
                </a:solidFill>
              </a:rPr>
              <a:t>amass by doing his job?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</a:t>
            </a:r>
            <a:r>
              <a:rPr lang="en-US" sz="1600">
                <a:solidFill>
                  <a:schemeClr val="tx1"/>
                </a:solidFill>
              </a:rPr>
              <a:t>?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Build a model depicting this in which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the Commissioner of Sanitation is more likely to amass more power if city residents end up more satisfied with the city’s strees and sidewalks.</a:t>
            </a:r>
          </a:p>
        </p:txBody>
      </p:sp>
    </p:spTree>
    <p:extLst>
      <p:ext uri="{BB962C8B-B14F-4D97-AF65-F5344CB8AC3E}">
        <p14:creationId xmlns:p14="http://schemas.microsoft.com/office/powerpoint/2010/main" val="103809538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84948-830F-B786-FE76-35CB6D00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80EF7-CF90-65DD-19AC-5186F22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2D3F1-1A6C-8E0C-22F5-5DDFC3EE96F4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</p:spTree>
    <p:extLst>
      <p:ext uri="{BB962C8B-B14F-4D97-AF65-F5344CB8AC3E}">
        <p14:creationId xmlns:p14="http://schemas.microsoft.com/office/powerpoint/2010/main" val="266479834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00D2B-810A-C857-7547-5CF1D711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5DCC-503B-476A-C79F-E7F59F55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7DDED-9236-B7E1-E861-D51CE57725D3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267C5-B96F-9DCC-3149-577E019A9A20}"/>
              </a:ext>
            </a:extLst>
          </p:cNvPr>
          <p:cNvSpPr txBox="1"/>
          <p:nvPr/>
        </p:nvSpPr>
        <p:spPr>
          <a:xfrm>
            <a:off x="9165264" y="997104"/>
            <a:ext cx="2838893" cy="14773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1: Build a model of the joint uncertainty, but don’t assign specific numerical values for the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179920125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50576-9F6F-8050-0C45-FC9A5C1D8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A37A-47DD-5873-C9AE-79E3C040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3C91DCE-EA35-52E8-A8D0-FC7C1AFEDBD3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0BF0E67-E4E2-682D-5BC2-B8BDE6705E2A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5874107-AC72-2D6A-C822-92EAB9591F9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30BE108-DF11-D0DA-D5FE-890A92A218CE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2611085-997A-FB15-FD11-3F765C5C651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812941F-7E12-BD78-5E25-385551D25FF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5AEB70-60B1-B750-19DF-959B604092F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25BB73-5579-3292-F2FF-F7B04A1B37A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CA5978-66E6-BE51-2737-D3DE3D204C7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E22BF9-0102-DFEE-BED4-2E8D14CB4360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904A1D-C962-900B-7BC6-9FC0780D97D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6D9F04F-0439-CFD3-4FF0-BCC8C6608D3B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8B9CE4-AC61-BF37-8896-F349230E338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F077FA4-AFE9-6A36-62AD-DE9B21E7575C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E7644-7807-2692-1807-4838DB4A3E1B}"/>
              </a:ext>
            </a:extLst>
          </p:cNvPr>
          <p:cNvSpPr txBox="1"/>
          <p:nvPr/>
        </p:nvSpPr>
        <p:spPr>
          <a:xfrm>
            <a:off x="9165264" y="997104"/>
            <a:ext cx="2838893" cy="14773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1: Build a model of the joint uncertainty, but don’t assign specific numerical values for the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318435483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6E07DC-3F16-3442-8FEE-8392E40FA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CB76-8BDC-C6C0-D081-40DCED30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1E6881B-80C3-79CA-0469-4DC61E8112A7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F7FE8EA-A512-A8D5-3015-BEF3F6B7016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78A13B8-86E2-C81E-37A7-E3F6C628338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9611B30-8784-20E1-BB84-12CA288A05EB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F3ABE83-D778-F7BB-6833-C70E3979B32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378853C-E67D-DC13-7197-820FFEF8FB6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58B36B-1021-8A95-C43C-A1EA8B44C5B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EBD14A0-36C4-F4C2-5C99-70149CD600D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76C06B-4FA1-D762-458B-C9D0F092F8F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605115-C305-F52C-D668-CDBF24C4292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20EFE7-800F-55B0-3614-F9C1BF5ACFE3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ED644F-6287-04AE-4A33-CE1974211E8B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D49611-3331-9091-766F-7D0B270499C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F7DED8-B710-0F78-1909-CC57617A95D1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B2FF7-31E0-14EA-474E-2B59B25C9E16}"/>
              </a:ext>
            </a:extLst>
          </p:cNvPr>
          <p:cNvSpPr txBox="1"/>
          <p:nvPr/>
        </p:nvSpPr>
        <p:spPr>
          <a:xfrm>
            <a:off x="9165264" y="997104"/>
            <a:ext cx="2838893" cy="12003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2: Pick ONE of the two uncertainty, and model that uncertainty being resolved.</a:t>
            </a:r>
          </a:p>
        </p:txBody>
      </p:sp>
    </p:spTree>
    <p:extLst>
      <p:ext uri="{BB962C8B-B14F-4D97-AF65-F5344CB8AC3E}">
        <p14:creationId xmlns:p14="http://schemas.microsoft.com/office/powerpoint/2010/main" val="427320108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AB1EA-95A0-5656-EF0A-167F6285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A04A-2CAD-2030-D28D-F6A4C434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9F175C-F535-CDF1-9FCE-5FE964159905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87C2509-D7D8-8A95-C180-A51F9F125E6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381382-C325-E816-78EB-AD4CBC3276E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DE3686-570C-8D73-E641-5E9364235B13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4FD1C98-4E3C-EACB-F16B-9E70888A6F6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44CB96F-94DE-560E-70AC-DB9B6690C0F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67C0749-8CE7-201B-EFC4-FF94B6FB240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56F38-B4F9-E207-78FA-10234AC140B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B1C6BC-8B74-B9AD-3D02-2AD3F53C67B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C4E90EA-6B3A-2975-BC0C-18A780B85075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B54174-3C89-D3EA-45B4-C522168AC09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B3DBDD2-3DAD-20ED-1B6F-5D4C8C97D64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1DA289-3332-1D9E-5F23-A4785CB1492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E7EA2E-E46D-69BC-57E5-49F04C202BD0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B2198-2979-904E-82D5-04C04460F755}"/>
              </a:ext>
            </a:extLst>
          </p:cNvPr>
          <p:cNvSpPr txBox="1"/>
          <p:nvPr/>
        </p:nvSpPr>
        <p:spPr>
          <a:xfrm>
            <a:off x="9165264" y="997104"/>
            <a:ext cx="2838893" cy="12003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2: Pick ONE of the two uncertainty, and model that uncertainty being resolved.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69D9B895-0684-CE80-5937-2407C6D7DA1D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2FFC3A55-F8BE-770F-CC6E-61601AB07D8D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BC1188C-CF11-2399-9930-6CAA3A7527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D8A679-228A-5E18-3B70-01596FE3DC3E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17873-CA49-4989-6001-E89BAA540E52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E782A-14ED-FC13-3F36-E448F9A21D48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</p:spTree>
    <p:extLst>
      <p:ext uri="{BB962C8B-B14F-4D97-AF65-F5344CB8AC3E}">
        <p14:creationId xmlns:p14="http://schemas.microsoft.com/office/powerpoint/2010/main" val="355419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66A2-F0A6-9B5A-43F2-1FF62DA2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Approach (Don’t Do This)</a:t>
            </a:r>
          </a:p>
        </p:txBody>
      </p:sp>
    </p:spTree>
    <p:extLst>
      <p:ext uri="{BB962C8B-B14F-4D97-AF65-F5344CB8AC3E}">
        <p14:creationId xmlns:p14="http://schemas.microsoft.com/office/powerpoint/2010/main" val="165754282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5F6CF-BC72-C7F4-FCD9-900F1E0A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6E00-5208-C6D9-A47E-AA4999DD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BBF091-7FAA-23E0-0761-5EAAD79DF496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304C047-8858-7846-FC8D-21E58496865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64ED573-DAC3-ABC7-43F5-AE76E827F9E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EFDD286-3BB2-BFA9-5F52-1F501FC41705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B2271D2-CDC8-01E6-DC1B-C5F19C0740F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4C4A82D-3919-FA71-7222-1C75A9946D4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DA577D2-D6E5-D6D6-E795-DEF13258B5A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B20C22C-3882-50DA-F6C1-E48A2F2DB87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AA33A6-A912-4F84-9D68-BE469CD1B71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3B348C-175B-C24B-AF82-D73645D0DB3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887B11-9A2A-9D57-9CC0-935192AA87D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C7896A-E675-2CC4-CBAE-2EABDB77F0B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AF7DFA-48D9-4702-FFDF-7986FDD6FCB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3EB091-09CD-BCBE-B8A1-96FC48137C1B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E0514-CD01-EEFB-29F5-F961DB4446A2}"/>
              </a:ext>
            </a:extLst>
          </p:cNvPr>
          <p:cNvSpPr txBox="1"/>
          <p:nvPr/>
        </p:nvSpPr>
        <p:spPr>
          <a:xfrm>
            <a:off x="9165264" y="997104"/>
            <a:ext cx="2838893" cy="12003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2: Pick ONE of the two uncertainty, and model that uncertainty being resolved.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F235FD3B-732E-150A-D308-01E8A1B4839D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770C7AD-D5E8-FAF2-6BBF-1FF27C162893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EBF5693-CE47-27DC-3F2B-82239259F5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AE01F0-F273-3468-8154-5E48FECB8809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3CFF9-D93E-A2A4-487C-C0B829A31D05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D4066-9C90-E111-A994-99666F505562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5F6730-C67B-7785-CAA1-0EBCBFD76D29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216DC7-8DE8-A9F1-ABDF-FD7601F83EB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AD2F5E-A5E3-9CEF-FCED-6110AB4A880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66856A-6C03-8C73-DCE2-93D40E530DEA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DB2A494-4645-C66C-E19C-3EFA078DE50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0318854-604C-0C25-8AEC-46D3A30410B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06B21-FCD6-4AB4-0A5A-6BC51F1FE27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F45E03-2566-1B13-2262-4836D91A12B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DA0A79-E602-269B-3E60-DA2A5892131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BE0BE-9DE1-C31D-F46D-1C79BB9D58A4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8C1B1C-C7E0-127D-ED70-5291B441C5A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D8EB35-BB62-2F1E-032E-A002E0087BD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4A097F-5B69-1C8A-7477-00D9A64CE7B0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4B206A-1149-3609-2A16-43F6A0002172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3AB31D1-7A92-395F-A22E-554FB68E12A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A0CF74E-98EC-4667-B069-F19C8024821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D408A56-EAA0-58C5-B8D7-31C57FBCEAA7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E8BC2D9-F7D7-E9FB-8E44-806905C214F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C091266-44A0-671F-1889-E598F9BF14A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F855C9-0843-4C73-338E-5C78AEBC62C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26512C-909F-2C66-DC59-8C8CC5A0D095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17DF6F-E86D-25E5-C608-3918B4566F6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831C74-0C81-A8EE-0A51-986675F332D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E34860-1AE8-AB35-9CCB-1D4E09392077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8358B3-E06B-B5EC-25E9-02931B7242C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EDADCA-F6F3-E5F2-E095-60510EBA315C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5F4FF2-782C-D334-D3CE-FE59149CCAEF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0B312DF-07BD-BEAF-3C87-ABCD21B76B3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C99A5FC-2519-A624-41EC-833867BD32D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B032D81-1FB2-7DC9-3374-20CF8A280FB4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604D31E-1ED0-1107-C776-13A5C682504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8DA935B-0F06-D755-0BDE-E4867E55C59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BC8912-F163-AEC6-507A-EB03E156084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96A3AC-4A07-C9A3-56C7-0FC376F3BD1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6A4B76-BCD6-EAC9-487D-15C2875C5B4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33CBB-DC12-B4A8-8ADC-820222ACAEE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A30E3D-0032-CE3A-82CF-0AC97AF790E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7318D6-32D6-628E-A570-E7A214B1145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CEF656-4EE5-8567-EADA-F3F37CA5D76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636CE066-2A93-BACC-46EA-5598DC12AD40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80F235-6B4C-A432-3F8F-23398F7D1FCB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E6C131E-9213-700A-445D-F1FF4FB5447A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BA262B7-9736-F9AC-F2B4-C253BF110C2A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6F442F-0590-E226-4049-B744E6304C1E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E1CA399-E3A4-EA73-C49E-D8F87AC6CB25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660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B0F89-33D4-9617-A08F-F0D634FC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8B53-5705-16A3-8784-93BB970B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0D1368-64EE-EB51-9A13-E31DD601801E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3BB5BB-15EA-B5EF-69D2-E4FC14DE14C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AEDC704-AD27-AA94-48B1-E5C06158BB1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D05B12C-21D2-A143-6BCE-2749C7B54D75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B5DCC61-2553-26CA-C24D-B9EE480F8C0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87FBAED-8E95-3BB0-BD38-FDF8585B83A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01D2B0-872D-4A29-DE59-2645F090D972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0246BD-6558-E3C8-B6F9-6CA3CF4BB2D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5998D4-2870-DB0C-9BD3-8F49300642F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6582077-99E4-BAFC-7AD3-B6C4A4A1A04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B9A1857-EA99-9B48-C007-30014AF0764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B823E7-80D2-A976-2113-724558E334C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E407E2-6265-79D1-67C9-CB0CAA38E61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2337D0-533D-7ADA-AF23-1C5D058C67AF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FD726-2261-9C5C-CF64-AAB00CE9D5C2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3: Assign specific numerical values for the conditional probabilities that depict the relationship you want to show.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69EA1EE1-D446-D92F-DB81-B9035BFDF935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EC893E1-3907-AB19-F3C1-F9E9B195E121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CCFD9E7-FAE9-58C4-38BA-87C3503B20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C3171E-F86E-5679-26E0-7FFC64EFEFB3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1AF67-BC2E-27CE-AF39-3C9925708A47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4717-F9CB-04C7-CC4F-13804123B3B8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BF89BB-6D4F-6844-1C78-7C59E6F524F3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0A7274-FA73-0A1A-5DD4-99D5C01E1DB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2D25C97-60B6-78A5-5F89-EFD0BE9F3B2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BE926BB-A6C9-73B6-6C50-FFC446CFA9DA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19DC25-1C64-A6F2-42D0-DF0E48DB996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ABB1E7-EB79-987B-189F-9BAA3962BE9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2E3575-A7CB-8B35-FFEC-901B0D2CF49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549BC3-29BB-CB32-1877-5D9707CD448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E5463D-4B2C-F123-8D90-FEDB4293290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28830B-B666-B479-FACD-05980F3ADFB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3CFA7-CF34-27AE-FF56-22C5C646D22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9A80EA-60AB-ECA1-9C68-D33682BCBB6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BB29F8-F76B-6B39-F05D-35D82CFB39E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7ABAE3-1F36-736B-0222-5AF00EAE504F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3F79E26-DA99-B5F2-5F24-E92825AAFAF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88C4227-5ACB-F642-F66B-3ABA2CA23E6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DEC37E6-820B-113B-A130-8EB01C3798AA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296A150-8B3A-ED6A-BDE2-CA691DAF9B6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CB9F7A2-50EA-A020-BA3C-4BC45845FB1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92F57C-A9C4-0D12-D7D8-D94E7959129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C21D76-2F1F-ABAA-D648-C40AEDA68E2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FB7319-BA70-E490-C254-D9B4AF283D9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DA162-DF5B-0DE6-25B2-F69CA23BCB7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EC2155-D483-BEE3-E9B6-A3C48671BF2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D2B31-6765-8102-F001-301213CE154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147DD1-F64F-C187-94FC-FE0962185C1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646B70-6AAC-B8D9-D0C8-D546C7C71A3B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40DB3B5-245A-FE85-E0E8-FFAAB6A5FF8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9896F20-1B2E-520A-82A5-056187795B0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A3C1B9E-A5D7-9BD9-4D8B-8EE8C5C9877B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02AF7CA-51C0-B57E-0DFE-CC14C135121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85E81DE-1B36-AD7F-982E-16ECE9E05C1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FC2D45-EE1A-96D2-0C4F-23548F746B5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DEF0C5-BE11-0882-655F-80A8F09D1CAD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153077-B1E1-9231-2763-F3B6B7F5C34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9D51F-0983-CE3B-5E84-3B1352D17B0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DFDF1C-950B-31E2-6C2E-C1730833F2D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A5C671-0160-F3D4-CAC6-477A15E67BEB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CFDB50-A7C9-DABB-6BC2-AD724F437EF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DA34793-952F-3F6A-AF7A-2213BB78FBEC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6FEEBE2-9430-EB7B-39C4-3CF0F2ACFD9D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2E5390-C4B1-8773-3C66-3962621CB221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A716491-F760-EB75-BD34-ECD07DCA6826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C1A07B-AEEB-B7E3-0587-3697003E693F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2B1BBC-3438-E9AD-2D28-2D2A01A9479B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12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C96F5-E0FC-9AAF-AD86-DFFE04D10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2719-7BF3-EF7A-5DB1-36C3CF1C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AA871C-A249-481F-3F90-32832EE62360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B2AA9D0-A6F3-31E4-3A67-AAABF17B09A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68E625-B56D-C046-1FA4-4B345D1B3928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124AC15-33E9-7798-4976-E84169F0C19A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B836138-8840-8A08-4538-5DDFC5D4B5F0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ABB293C-6F77-A69C-0327-8E6E33E7CDC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627585-978A-EB06-BF02-1DCDB60DAAD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A699E5-875F-D5DC-5CBE-9960A9CA44E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BBD5F3-0C01-AB81-F272-0E3762E8B54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DA3C32-4FE7-02AE-C5EB-0E282EEE35B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886520-FC64-FB69-F9CE-1519A280EE3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429696-295A-78F0-21E1-20980608077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001031-BF6B-8C03-9305-EE67C4F5D279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887405-6846-0CE4-0A2A-68B126451395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</a:t>
            </a:r>
            <a:r>
              <a:rPr lang="en-US">
                <a:solidFill>
                  <a:sysClr val="windowText" lastClr="000000"/>
                </a:solidFill>
              </a:rPr>
              <a:t>that a military that is more effective in combat against other militarties is also more likely to be able to successfully pull off a coup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C52A-16C7-1496-A04D-CAF61479208E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3: Assign specific numerical values for the conditional probabilities that depict the relationship you want to show.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F392CAAC-1614-7578-EBA0-9350DA835895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FF98997-15FE-2CE3-DE7C-73B45B317B70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89DE3E2-1636-32B9-3473-DE446C3624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86A604-4B92-F332-54E8-BB74CEE1E8E6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EE155-19C7-D6C1-1E22-D94C8733610E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F6FD4-6C8E-333F-D92B-E6A338AF9CC8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55BF3E-BF91-BB39-8186-92EF12340820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5AB9F7-4718-CFF4-AC8E-2C43A48949CA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51E8E23-B45E-0E41-EF63-06D8C98B998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40311F4-2EAB-3C69-987D-CFD5B5D6F3C8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FF5CBBA-70C9-A61C-1B6E-8817569B972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61E9491-26B5-808F-FB48-CDB4249F181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99D9BE-E15D-D866-3786-1A6EA8DBBD2B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AEF6AE-3CD6-1FD7-B5BE-5CC5F08D85F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57A097-F258-AAEB-406C-D99D7C4E99C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BA2A6C-D680-CA06-BEE1-B20988E20F9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71158-3384-E4DF-6F05-677170CF23B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E52E27-4B27-A1DF-AAC1-32348D0A92E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158A11-329B-4712-67EE-79EDDD6A786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A5E0A-7E93-AECC-73C6-A5E478A4D0E3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B49683C-F251-BF97-1D1C-C12127B60DFD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5BD840B-9BDA-C5D1-7FAB-ED1DE33D4A20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D9DC5B7-7A8B-14FF-C7A5-CC026115340C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1127AB2-512D-9208-A761-1A5CA2E9217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5633C52-F84E-BFA0-6F26-FB9AFFC3D11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8553D-284C-9A62-EBFA-866E3788118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5CB12F-3597-3DD2-1AAB-F94A93D13AA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3C2CCF-C57B-2E3E-A606-4C897660D7B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74F08B-4B3D-7B44-6703-FA20B847F82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190BD1-BEF8-4DC3-6037-A6818F80735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30FA54-69A9-43D4-6DD1-68068649C6B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2619D0-E91E-6DF7-6CFB-7B8CFB57345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5B584E-906D-2BAE-DD76-2C811DEDD160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A1023C-35C8-E283-F536-482F042A425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F5F226-3E5D-465B-FFF8-8545DE91365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E5F3AFC-80CA-6DAE-D06B-A47E51B44799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6A595A2-E62A-A7F7-9B26-DE41520CC0F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10D5FF8-EA32-970E-FDED-732E9BDEAB9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7A7529-C39E-B2A9-FF84-09C5007E029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3F8FEF-D3A3-BF92-10C7-EB8577AF42A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AE7D9E-C313-0584-5818-4C3F1D06327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3866C9-EEE0-57C3-3E41-733ACE0C2495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427B28-F66A-4B9C-BF4D-F15C8E3F95B9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FC8178-70A7-1D96-BBD9-9C1C869796A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F5FA7-6D6B-B905-6569-97EDEB2AC4D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A83D178C-531C-0923-41A3-D30279CF3FA6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ABD3FD-1345-1F7D-9D23-EB1D642EF716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5CC6C1-C06E-2EA9-C7DB-25A8F92C31D6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7B8947A-0FD1-F7C9-5038-49833755D63E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78645A-1F30-48EA-5CD0-D150084B76E9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14E5A6-32E6-CDDF-86D6-69C2AC9055D6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23EF425-26FD-5C97-E8CA-84E29752B837}"/>
              </a:ext>
            </a:extLst>
          </p:cNvPr>
          <p:cNvCxnSpPr/>
          <p:nvPr/>
        </p:nvCxnSpPr>
        <p:spPr>
          <a:xfrm>
            <a:off x="1302219" y="3289076"/>
            <a:ext cx="155241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957107E-C04F-6021-DFA3-CCCD6707AC03}"/>
              </a:ext>
            </a:extLst>
          </p:cNvPr>
          <p:cNvCxnSpPr>
            <a:cxnSpLocks/>
          </p:cNvCxnSpPr>
          <p:nvPr/>
        </p:nvCxnSpPr>
        <p:spPr>
          <a:xfrm>
            <a:off x="375145" y="3515904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6344A54-F8DC-37E6-D27C-8ACDD5F5A8EE}"/>
              </a:ext>
            </a:extLst>
          </p:cNvPr>
          <p:cNvCxnSpPr>
            <a:cxnSpLocks/>
          </p:cNvCxnSpPr>
          <p:nvPr/>
        </p:nvCxnSpPr>
        <p:spPr>
          <a:xfrm>
            <a:off x="561682" y="3809793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D4C00C-46DE-4092-9723-7CB1F150F5BC}"/>
              </a:ext>
            </a:extLst>
          </p:cNvPr>
          <p:cNvCxnSpPr>
            <a:cxnSpLocks/>
          </p:cNvCxnSpPr>
          <p:nvPr/>
        </p:nvCxnSpPr>
        <p:spPr>
          <a:xfrm>
            <a:off x="561682" y="4054866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80066B7-C68C-AAC7-68E7-0F0BE5CD1978}"/>
              </a:ext>
            </a:extLst>
          </p:cNvPr>
          <p:cNvCxnSpPr>
            <a:cxnSpLocks/>
          </p:cNvCxnSpPr>
          <p:nvPr/>
        </p:nvCxnSpPr>
        <p:spPr>
          <a:xfrm>
            <a:off x="492547" y="4413424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23139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EC568D-24F7-1BAB-B76A-C928E58B4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4EF7-4DA7-F2D5-70C7-3739D854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4C80AF-0432-CB2A-6D68-9FDC92DEDAAD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684F02-8CA6-AD2C-481D-E8876C62CD0D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424177-9802-13D8-2CA0-6E38D627A14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48F0DEE-68B0-06F2-AB27-A28CCC97EC16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6A555CB-52B9-B466-F332-141CDCB3C6E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5807951-5CF8-76AB-CB44-9880B4BE7B6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8731CD-278B-AFF9-5548-18679C1AED3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C3A7A2-E91C-0D18-9734-EAD6A7B57AE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FA032C-88D2-92CA-8D51-B525DBE5556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6829AF-9FA8-0D66-802A-D717B8C89594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BC29E2-95DF-6F2F-3BB1-8E5AF1DFB0B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72109C-A660-9F26-5D1F-02B6AB593B0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8C552E-C71F-17E4-E409-E5DF1BD7AC5C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CE94FB-FF2B-6DB1-1C05-31F65A5E8D62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</a:t>
            </a:r>
            <a:r>
              <a:rPr lang="en-US">
                <a:solidFill>
                  <a:sysClr val="windowText" lastClr="000000"/>
                </a:solidFill>
              </a:rPr>
              <a:t>that a military that is more effective in combat against other militarties is also more likely to be able to successfully pull off a coup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5194B-A246-2B51-32EC-B2CDB1548F99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3: Assign specific numerical values for the conditional probabilities that depict the relationship you want to show.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8DE4BF8-C412-1FF7-29A2-959FA2F247FB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AC1DEC2-2EF6-56B6-F847-FADD487723C6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AEEA7C9-26D5-3503-4ED8-EAF6566413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081E7C-C575-9D1D-7DBE-C908241947AA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96FB2-2E83-77F3-43BE-943AF66FF507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EE4C0-74F3-728B-2A43-EBF6C58AB6F6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FFA6F-0F44-D7EF-9A73-65D715A8D427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8E6BB-0FA1-E795-D22D-2B192FDE753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7EA998A-7FDA-8B00-D360-763E2D49746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5F196F7-0C3D-1AF2-8EE6-0A40313EFED6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FA77B2B-4965-2494-0925-4D624662400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A3AE30A-02CD-3ADE-ADDC-7E931A0FD23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A1A2B6-F5F9-371D-3D07-5170762BAD6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A59E7F-64A9-FEBF-3217-3B374E5A426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2AEB96-617F-89AF-E27E-A8E0AD25F45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03A840-B7AE-FC07-8261-8EEA05C58E4B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72F78C-02A4-08D3-463D-89A799552A3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80F05E-309D-7246-396C-BB0ADF46A2E3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566E3A-214A-1675-0A22-A45915F30AD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12B8B-01D2-8D4E-2D61-14EF80662CE9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9D78AC6-31D2-A22B-5758-A4C55C559F5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C5F24EB-417D-8FF9-06AA-A51438F6D39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7405424-E28F-9827-C151-6BE66E2D72A1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7B22FD0-8F99-65FA-180F-2F5C0FBA228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6916CE3-D426-07FA-08E8-635D2BC17082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7CE36D-E963-C800-380F-A11300081CA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B64F2F-60ED-C3EB-3F0A-8D2CE31DECC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4586BB-25C4-10F1-1127-55A041FFED6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F2A2B7-2A35-FA48-6230-52E43F012A00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A0318B-DBE0-0F7F-BF85-C1E53DA94AB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04C2D2-A2BF-3414-D814-B2769AF81C2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3173BE-D738-BB2A-27EA-1CDE4703440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2D84D9-CF3B-EC0C-180E-8B121823B24D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454E4C-A24C-7C84-DF94-E6FEDC4A510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38089BD-26C7-5DC1-4E1A-3127678A6B9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DA16A8B-0E49-518F-1C48-C700B830346B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E3EF929-1142-5B74-CB49-200FA3F1271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D7939A4-1693-77F4-3869-24D895713D0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793866-480D-8D46-B782-433A4C68E77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560E37-891E-85FF-F5E0-53975184816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D11AEE-E98C-1DB2-6025-B6510567BB6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6D632E-C07D-CF9A-26B9-2D948775C470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19B0E3-D7A2-515C-2CA3-35171786638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8A4FD8-8341-4319-C86D-B9DFDD23797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FED998-BDA8-A5BD-C460-7EDBF730867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E54385BB-AE0B-DC09-F971-C82BD0BBC18A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81F021-1813-0080-B952-B87B41B0BD6C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4F9116-C327-0FC6-F4A1-1867E889C634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AAEDBE0-4642-35CF-5E15-F65F0D1216D2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97F474E-AAA7-3C7B-F346-9570327FBCF6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0487C30-373A-AFD9-C0CA-340D536DB6AC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9286BC-83D0-2145-0D77-7F16C7C2C415}"/>
              </a:ext>
            </a:extLst>
          </p:cNvPr>
          <p:cNvCxnSpPr/>
          <p:nvPr/>
        </p:nvCxnSpPr>
        <p:spPr>
          <a:xfrm>
            <a:off x="1302219" y="3289076"/>
            <a:ext cx="155241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5F91DB6-57B0-B8DA-BC84-DE2007E84648}"/>
              </a:ext>
            </a:extLst>
          </p:cNvPr>
          <p:cNvCxnSpPr>
            <a:cxnSpLocks/>
          </p:cNvCxnSpPr>
          <p:nvPr/>
        </p:nvCxnSpPr>
        <p:spPr>
          <a:xfrm>
            <a:off x="375145" y="3515904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423658-B20A-3AC7-AAD8-ABF7C1589233}"/>
              </a:ext>
            </a:extLst>
          </p:cNvPr>
          <p:cNvCxnSpPr>
            <a:cxnSpLocks/>
          </p:cNvCxnSpPr>
          <p:nvPr/>
        </p:nvCxnSpPr>
        <p:spPr>
          <a:xfrm>
            <a:off x="561682" y="3809793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0C226E2-CA74-EBF8-E627-28E5B06C2AC0}"/>
              </a:ext>
            </a:extLst>
          </p:cNvPr>
          <p:cNvCxnSpPr>
            <a:cxnSpLocks/>
          </p:cNvCxnSpPr>
          <p:nvPr/>
        </p:nvCxnSpPr>
        <p:spPr>
          <a:xfrm>
            <a:off x="561682" y="4054866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1E5A8D2-097F-6BC6-6090-F23921D8637C}"/>
              </a:ext>
            </a:extLst>
          </p:cNvPr>
          <p:cNvCxnSpPr>
            <a:cxnSpLocks/>
          </p:cNvCxnSpPr>
          <p:nvPr/>
        </p:nvCxnSpPr>
        <p:spPr>
          <a:xfrm>
            <a:off x="492547" y="4413424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D911DC5-48A6-2E85-DBF1-0D6F510DD5C9}"/>
                  </a:ext>
                </a:extLst>
              </p:cNvPr>
              <p:cNvSpPr txBox="1"/>
              <p:nvPr/>
            </p:nvSpPr>
            <p:spPr>
              <a:xfrm rot="932118">
                <a:off x="530443" y="2411994"/>
                <a:ext cx="11500060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D911DC5-48A6-2E85-DBF1-0D6F510D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32118">
                <a:off x="530443" y="2411994"/>
                <a:ext cx="1150006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4544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9276F-10D9-E3ED-5C54-6D48A85D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5872-C65E-9352-3B5D-AC408BC8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59DD1F-4E56-84E9-5BE4-A7327B2948CF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183E210-D175-4184-138D-6DB287D4006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F7D2399-4917-F959-F26F-9C27F5B5E8A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65AA12C-3999-1F75-8D6F-F80FF3989E7C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EED2240-E974-9073-35B4-7CA62977D45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AE08B32-9259-4553-B6BD-B162360B9D5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5B12C1-E4A4-6B4C-D2E8-BC4E8072110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61E6AD-B834-E866-2165-50D0F91E4F9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21BFBC-9496-2CCD-0DD9-2B4648DE4BE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723F1D8-583D-F2BC-3F37-17330ADF40C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80F78D-E667-08E0-187E-735618AE76B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505257-9F78-131F-EDC2-1207407ECF7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DFC76A-DB6C-A510-0227-A96657618D4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B7E3D0C-55AE-E8F7-7D8B-A60705AF0A1E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</a:t>
            </a:r>
            <a:r>
              <a:rPr lang="en-US">
                <a:solidFill>
                  <a:sysClr val="windowText" lastClr="000000"/>
                </a:solidFill>
              </a:rPr>
              <a:t>that a military that is more effective in combat against other militarties is also more likely to be able to successfully pull off a coup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A354D-0601-B3C8-79D0-054C6EE7939A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3: Assign specific numerical values for the conditional probabilities that depict the relationship you want to show.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B74A09F-E1E1-4E41-BAA9-B29E02FDA64C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F1A1E7E-F263-6E71-0AE0-9BD514C0693D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3AC10E5-9F8E-A435-EC8C-1881DCECC4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D692E-BC1C-4FBF-5DAE-C6A4E2E2F5C9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ACFFB-645A-F998-6736-F3821AEAB93D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8A342-88CC-F756-E4BC-409922770F77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3B9023-9BD8-38E4-35FA-7D124554F2B7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B7F5CD-EAD1-9F69-D9B4-FBEDCE7E6BDF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ECEBFF-D0D7-1F44-BB4C-D85F4686A5C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7F84A78-3F7A-0240-C475-CF939D71C1C3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5669D1D-9240-EBA1-9FA0-DBFA03AAB88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99908C6-7D7B-A4A0-8523-9632198FE2F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B0D458-5326-9AF8-196E-226FE35AE2A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78D27E-9601-25B7-1A3A-2D77E0DD1EE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E9D7CF-BE68-25D0-155F-73133B61591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27B85D-A573-5439-7198-F488819E642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A9163-2F12-45BA-7398-8431054D997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3DAE42-128D-CF16-5D42-4E6D582B378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DDE173-9AF0-9CF2-D29F-7DB2AD576BC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AF9784-0940-BF2F-39F5-26A1D03DB0BA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4683DD-FCFD-2994-56C8-A16BEF9BA9C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DE2814B-3EA7-E5CD-D73E-33A4F234F29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C2D3099-FE02-FDEB-2564-420ABE01A70F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E9A2029-21AE-A019-75A6-5657E8394D90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DBCA8-5A21-6203-59B0-29F6C172E32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EE49C2-21BA-0342-987A-E394361AD03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D0E544-CEE2-BE43-CEC3-DBD77F289B49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352B0F-789E-B79C-6CC6-534396F0651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13BA3C-D0AE-DD00-B799-4254BEB25C4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8C0F51-970F-4C47-5DE1-7AEF2322D9D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39E14D-F416-E68F-79DA-1265C30162A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30EF77-831E-81F8-0363-D6EA7D09E9F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E4F051-4F0A-AEDC-88F5-4AD3335A49E3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13A91E-4BAE-4A94-F96F-7DD2D46DA6D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956D565-FE8E-A7A5-18FC-C883967D0CF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FE53894-2949-662E-036A-029124EC0F4E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2AA538C-7814-DAF1-FFF9-F90C77D840A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BDFB489-B993-C3F3-B0E4-27C8477DCBB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A457B7-1362-583D-989C-44C4E7014C5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1B9266-6D93-C629-A606-8853B7A633D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81406E-CA98-98BA-C1AF-387A16721A1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7863AC-356A-F482-2EA4-BE3C18A8015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202308-C7DC-442B-2C68-179BC5678CB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0ABCAE2-ACBA-6BF0-F8EA-961F5A1F5DF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5CFCCA-6EA5-B88A-E7A9-82E6AC55462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9CC9F8AA-EA70-E480-BC53-DD5E4C554878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F491A4-67E4-F753-2549-F611A38BFDA9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FACDCD-B5DA-C65C-FA5A-20443EDE5127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961783-87A0-1C3D-6201-5EAD082190EC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7B0C31C-7B2B-97BA-8724-939C8C3BEED9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9161E5-FC46-D938-8CC3-BA46A984B0A5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8E649A-4CFA-A67B-0F12-0DD85815759E}"/>
              </a:ext>
            </a:extLst>
          </p:cNvPr>
          <p:cNvCxnSpPr/>
          <p:nvPr/>
        </p:nvCxnSpPr>
        <p:spPr>
          <a:xfrm>
            <a:off x="1302219" y="3289076"/>
            <a:ext cx="155241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A846575-AABF-46D5-2F95-E8057E64B607}"/>
              </a:ext>
            </a:extLst>
          </p:cNvPr>
          <p:cNvCxnSpPr>
            <a:cxnSpLocks/>
          </p:cNvCxnSpPr>
          <p:nvPr/>
        </p:nvCxnSpPr>
        <p:spPr>
          <a:xfrm>
            <a:off x="375145" y="3515904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346F87D-BA99-0E60-74EE-EFE80A733598}"/>
              </a:ext>
            </a:extLst>
          </p:cNvPr>
          <p:cNvCxnSpPr>
            <a:cxnSpLocks/>
          </p:cNvCxnSpPr>
          <p:nvPr/>
        </p:nvCxnSpPr>
        <p:spPr>
          <a:xfrm>
            <a:off x="561682" y="3809793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117CFBB-A2DB-0D88-669B-AC565A9822EE}"/>
              </a:ext>
            </a:extLst>
          </p:cNvPr>
          <p:cNvCxnSpPr>
            <a:cxnSpLocks/>
          </p:cNvCxnSpPr>
          <p:nvPr/>
        </p:nvCxnSpPr>
        <p:spPr>
          <a:xfrm>
            <a:off x="561682" y="4054866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A1496F-581E-D837-2908-E457EFDA653D}"/>
              </a:ext>
            </a:extLst>
          </p:cNvPr>
          <p:cNvCxnSpPr>
            <a:cxnSpLocks/>
          </p:cNvCxnSpPr>
          <p:nvPr/>
        </p:nvCxnSpPr>
        <p:spPr>
          <a:xfrm>
            <a:off x="492547" y="4413424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055B11-B796-1876-B996-79E7BEB844D9}"/>
                  </a:ext>
                </a:extLst>
              </p:cNvPr>
              <p:cNvSpPr txBox="1"/>
              <p:nvPr/>
            </p:nvSpPr>
            <p:spPr>
              <a:xfrm rot="932118">
                <a:off x="530443" y="2411994"/>
                <a:ext cx="11500060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055B11-B796-1876-B996-79E7BEB84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32118">
                <a:off x="530443" y="2411994"/>
                <a:ext cx="1150006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FB59783-EB10-F147-2614-6E38A131ACAA}"/>
                  </a:ext>
                </a:extLst>
              </p:cNvPr>
              <p:cNvSpPr txBox="1"/>
              <p:nvPr/>
            </p:nvSpPr>
            <p:spPr>
              <a:xfrm>
                <a:off x="2269932" y="5181499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FB59783-EB10-F147-2614-6E38A131A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932" y="5181499"/>
                <a:ext cx="489835" cy="525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504F2F-5D0A-19B5-8B61-51045025D9C2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504F2F-5D0A-19B5-8B61-51045025D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F0C08BA-21C5-D633-3BEF-097BEB561BA5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F0C08BA-21C5-D633-3BEF-097BEB56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13144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CD2CD-5747-7859-EC7B-A38FDE2A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C0BC-6F8B-1FBE-2917-F7168A40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C2BC4F-29B5-B5BD-8714-0FD414199392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93BAEA-41C9-BE2D-2885-AD657F21B25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E63C48-933F-E34D-517F-046F8202B79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5C1E15E-40C3-F6E9-77DB-9BE2D80C0A33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BE2AA8C-2072-BA7F-3297-545950516FD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03E89E0-203C-535F-B9A9-11534596AF3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95ABA2D-3C2E-EAFF-C12C-AE297B8EFEA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B91BA46-802C-10B1-9EA1-E187A69AE71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835DB2-1AF4-7B58-7A97-8C229C5BCC2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9E19CB-8C34-6665-268A-4A3D55A6E11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E4134C-7320-D329-C0A3-0C3E343AFC6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76F94E-FE4F-AF7A-094B-298D86B069A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BBE6B8-53EF-70B2-E0A8-53213B909C72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9828C5-A15E-861B-2AE6-3EB2F71797A6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</a:t>
            </a:r>
            <a:r>
              <a:rPr lang="en-US">
                <a:solidFill>
                  <a:sysClr val="windowText" lastClr="000000"/>
                </a:solidFill>
              </a:rPr>
              <a:t>that a military that is more effective in combat against other militarties is also more likely to be able to successfully pull off a coup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C1A51-3579-3514-4C74-D430B9A8840D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3: Assign specific numerical values for the conditional probabilities that depict the relationship you want to show.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6967A986-0B7F-2C0E-B74F-4EEDF71FDA05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7873420-256B-2A76-75A1-6E0E89238DA5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C450E8A-038C-7B87-5FAE-E2A39CE143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E21EE2-D419-0EF2-B833-1E4163C310E0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F71D0-FDDA-9B3A-03C7-F6FD625DF6A3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A20AC-6541-A800-B2C4-53BE4CB8D0EA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24A8EF-4ECB-5E02-F6D5-5C2D2C85854C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DC045F-EA66-0178-653D-DA51F455B23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FF451B-3C75-C03F-99D0-D5984326CF0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E671CC8-E55E-2756-7076-A3628A14F25F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02EA79-87F4-7E5D-CEF4-D0494917C48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A2DFF0E-F08D-8784-F2F9-01DA3933884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11691D-6987-DD15-E5BC-5FA1F31438E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BE983A-3D00-3DDD-BCD3-578417B666B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05721-EA4B-347F-A196-706CAA1537F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FC86B3-3D78-CDCE-571C-84DCC6F7A0C0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5FDC6B-A38D-6AFF-A5BC-5C5A140DE57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3DFCD0-8150-36A1-DDAD-FC858C214F6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FB6A3B-542B-9E89-0930-2E1CD2A30A3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75566-BE30-C5D5-D087-0BB5B3B049C4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3813F6-4DB7-1825-8ED2-DE7F1DEF997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0499D3-64AF-97D9-6919-A12D6D19925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8B0490B-0BD0-CCAD-5358-753D5D5E44A0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471657-3AF2-2F57-E76E-0EA18376371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714B769-E070-E18B-68A5-5BB133D25A0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A11C01-82C4-74B3-31F5-40D1C1B4CE3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D31507-2CB7-A966-E98C-BA3F64B00DD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429231-3396-03DB-663D-DC5564F9ECD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B5ECC8-0388-F3BB-6DC2-E35129E9135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1FA117-9CDD-E0C9-AD6A-DD2B259ABC8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C62AA6-B8DF-2BE3-2060-9BF5D7E6E5B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69D3A9-85A8-4A92-D8B9-5F14E854F16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9D241C-1403-7FC2-D195-6C245A1D5B95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09F9FF6-9D1B-A372-CCEF-C79B6EF0434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200C765-849D-1BA4-6F6D-8D4813F46103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CCA95CB-0A18-1F14-EF3A-DC20978B84FE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168865D-C703-0675-9608-C0AE3E4BC20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ADA05A2-4A2B-4050-DDF2-2C7681A4FC8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B2D6EC-9CEB-8E16-CBEA-9A1FA0D4A8CB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F921D-F898-952E-D45B-98103CA87D9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CDF720-8444-C096-8284-FFED87DF0DF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783233-D93F-D53E-A0DB-7597208BE81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78DD04-858F-39F3-FA48-8CC1562D148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06E7280-F55F-5840-4AE1-17F1F478C6C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09B35D-8787-9322-26FC-5E1D4E40DF6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8542BD8-DDF3-C889-35A0-07EE902125FE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A8BDBE-0EDF-F4CE-2D57-8EB2DBD65690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3353A6-F184-7B5D-E55E-412201D1E40C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60A3D2-2064-4493-2876-840CC2EF13C3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29A8F5-C1C2-D31C-6DEA-B44FEF6840A2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C1FF02E-2BE7-4168-EA94-226A34194CB3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BFCA10-C2A9-6068-2885-149F4ACFAE80}"/>
              </a:ext>
            </a:extLst>
          </p:cNvPr>
          <p:cNvCxnSpPr/>
          <p:nvPr/>
        </p:nvCxnSpPr>
        <p:spPr>
          <a:xfrm>
            <a:off x="1302219" y="3289076"/>
            <a:ext cx="155241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519DA93-8370-F2B0-75BA-50C359286897}"/>
              </a:ext>
            </a:extLst>
          </p:cNvPr>
          <p:cNvCxnSpPr>
            <a:cxnSpLocks/>
          </p:cNvCxnSpPr>
          <p:nvPr/>
        </p:nvCxnSpPr>
        <p:spPr>
          <a:xfrm>
            <a:off x="375145" y="3515904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01E9751-0AD7-79E6-B443-82A436FF69B5}"/>
              </a:ext>
            </a:extLst>
          </p:cNvPr>
          <p:cNvCxnSpPr>
            <a:cxnSpLocks/>
          </p:cNvCxnSpPr>
          <p:nvPr/>
        </p:nvCxnSpPr>
        <p:spPr>
          <a:xfrm>
            <a:off x="561682" y="3809793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A6FAC39-B779-61AD-4BBA-D352E118C68F}"/>
              </a:ext>
            </a:extLst>
          </p:cNvPr>
          <p:cNvCxnSpPr>
            <a:cxnSpLocks/>
          </p:cNvCxnSpPr>
          <p:nvPr/>
        </p:nvCxnSpPr>
        <p:spPr>
          <a:xfrm>
            <a:off x="561682" y="4054866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9FC0FE8-27C8-1F68-42FC-7B9796A53536}"/>
              </a:ext>
            </a:extLst>
          </p:cNvPr>
          <p:cNvCxnSpPr>
            <a:cxnSpLocks/>
          </p:cNvCxnSpPr>
          <p:nvPr/>
        </p:nvCxnSpPr>
        <p:spPr>
          <a:xfrm>
            <a:off x="492547" y="4413424"/>
            <a:ext cx="24794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FA1CE66-716B-69C4-AE98-104BD436A525}"/>
                  </a:ext>
                </a:extLst>
              </p:cNvPr>
              <p:cNvSpPr txBox="1"/>
              <p:nvPr/>
            </p:nvSpPr>
            <p:spPr>
              <a:xfrm rot="932118">
                <a:off x="530443" y="2411994"/>
                <a:ext cx="11500060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poorly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FA1CE66-716B-69C4-AE98-104BD436A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32118">
                <a:off x="530443" y="2411994"/>
                <a:ext cx="1150006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8F49761-6C0F-E92B-2AAE-B2BEE8BE9B2A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8F49761-6C0F-E92B-2AAE-B2BEE8BE9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16A139C-F0AF-6CCE-DE71-7E6F98FE1BD1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16A139C-F0AF-6CCE-DE71-7E6F98FE1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79DD70D-5D53-854B-5A21-F10427D3AD7D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79DD70D-5D53-854B-5A21-F10427D3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071BAB4-2752-3623-9E03-8536222CC2C4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071BAB4-2752-3623-9E03-8536222C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FBDFE2-DCEB-7F5A-B9F5-585323C8ACB2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FBDFE2-DCEB-7F5A-B9F5-585323C8A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0F47D36-7104-0679-79A1-38E579F420DB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0F47D36-7104-0679-79A1-38E579F4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8539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A852B-45A1-0A93-EDA9-14043D51E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6E0D-E814-9C12-88ED-7EC9763B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E064F5-169F-A772-83D3-AFB587049BD9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1F4DC95-C2C7-3612-73FD-6A84C3DD6AA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4CC2E10-5CD7-A18D-AC0A-7D0CD0990D9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F145243-EB46-E974-5481-3B788D98EBE1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3A76371-2665-ECCB-3250-DEAEA28253A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18ACE94-4D62-674E-9669-952D28A66AC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F1403C-FBDC-A08E-EA56-E3DC224AD0B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4C1DF1F-2AEE-C2A2-343A-BD4CC578E9A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56FB773-DA85-E55F-EDCD-D8A8E0312F1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C7E45A-C526-401E-D53D-A073FA062C7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6F6438-AA4F-6208-33CB-605D716F37C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90E133-280B-711A-7A2C-18444104AB1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176BFA-D1D3-BF00-4141-CCC9C946323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9B4BA9-EDD2-28A5-3A53-BC39863977A8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2CA01-2147-C9A4-D704-AECF0BAD42BA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4: Assign specific numerical values for marginal probabilities of the uncertainty that you’ve modeled as being resolved.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82999EE7-6134-88C0-5134-4A885FB7134D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3E28990B-C804-CC74-5F9A-B59D8D48953C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06ABC80-12BB-695E-7D76-56BA81673C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FDEF37-3B4C-ECC8-9EC0-4D6B3DFA532F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C930D-412D-D840-5EB4-B6C485D323D6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531AD-D4F0-5CF5-3257-BA3AA631FEF4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41BE90-32F2-0627-2A82-2B9C7F20409A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DF9A55-9ADD-92E0-E9B1-F609D05482D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E7A78B-7631-B629-86BF-8652EF19E8B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2D70CD-F8BC-80F6-18CA-8FACFCC38D15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64026B4-3B6B-E9DC-7026-501EC18A55F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144FBA-360D-EF13-AC61-97ED1926B91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A7FD0C-9A5C-9FD0-6842-5935B019789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7A8DED-A1AB-D5D6-33E9-B9D21DBCF11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605D7D-8E6E-AAB8-51D1-9BB98C96872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8C0CFB-F1CB-6E7A-1E22-50C5217BAD17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C48067-738A-4AFD-0C56-35FE2C68C5C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8C2ED5-3C78-881D-8AF0-ADBD2AF61B3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19BD8A-1D17-C91A-F681-26A343E2A7F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1C7BC2-FB14-F4E7-A67D-B42B3BD49E1E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F37005-D75E-02D9-B26C-E35790AD651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0A1E8F-9098-EE96-C6F3-D6410F6D41F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9EAD74B-A02B-D550-8282-F277A705956F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B5EE99C-D9CB-C898-988E-D5D8F478673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E088ED1-0335-27B3-DA20-54D6B7A1839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7F8EA1-0D9C-3F33-2CE3-2E64FE8B231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AEE113-6166-3C07-2DE5-9EA47BE709E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E123BD-81EC-924E-F865-720942C0372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AC2F4F-C91D-0825-438F-A8DA5657032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BAD42-4EB3-7EA5-1D21-046D3981CF3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CF2C3A-E1E5-12BD-F455-52ECD064178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A60764-1AF6-8CDC-C622-E6B2EB8E6EC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F2FF85-43DC-E6D2-95D5-9E2E4F07F4CE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B22CF8-4BD8-DC79-09DA-881BF88CDDE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35DF635-A711-BBD4-B58D-2965EAA27D4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49595F7-F23F-A78C-D8F5-356E0D251949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822CAE4-1F5D-E019-18AB-FFD710B4719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67023D4-A7E0-2818-E997-08B057F6E734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AAC524-05CF-0DD4-43DA-3E50723A281B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23C139-F087-D94B-BAD0-307E5431353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FBAE7E-EC9C-3B2F-231C-E1063AD5B10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F04EB3-E0C8-BB0F-138A-1C32624BA494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3CD607-D92A-8F64-AE01-DCB6D79149ED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6B4C66-9F86-92C2-9097-5BEE7A0CA74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521A74-C7F3-C535-7845-F73CE64BA8DC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BB50C17-4B26-D3D5-31EC-7ED53D56BE35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58B4A2-F07F-CF70-8A38-3B40D6176A8F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ABCBE5E-2500-8178-77D7-E280AD121F2E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49BD0A-660F-4845-F33D-BF2D5962CFE4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160C67C-2107-3B65-8686-34A07441A7B3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13F88A-C6F8-821A-95CB-7A2094E1C075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619D6A-408A-F500-A654-B1FDC0DE6AFB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619D6A-408A-F500-A654-B1FDC0DE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5EAAE04-0A9B-648F-2464-17BE50FDB3EA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5EAAE04-0A9B-648F-2464-17BE50FDB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34F38F1-01A3-4CA5-0699-F1E5E6794B74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34F38F1-01A3-4CA5-0699-F1E5E6794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8E0209B-4BF0-68B5-37AE-7A546BCFF3AF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8E0209B-4BF0-68B5-37AE-7A546BCF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F562640-2A72-4395-78FD-022F6258F9F3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F562640-2A72-4395-78FD-022F6258F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4320D3E-A032-A818-5189-EDDD327B0887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4320D3E-A032-A818-5189-EDDD327B0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6950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766F8-CCDB-831F-9623-D9A68CA7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454E-9D5C-8534-F5C9-4FB2A08D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079692-CBD4-9ACD-9AD5-28F23354C412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1A55291-CDCC-92FC-F1D5-C1BE480FAA5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1F5C238-F346-87D6-AB15-06B45CAF401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FD73E11-519B-926E-9BD4-E90042064413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6857FF1-0A48-A296-498C-6BF1B44D148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E1E21D7-9716-CD7D-7D54-D371EC3613F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83444E-AA0A-D467-C871-4F34996117B6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53C3D6-AC76-67C6-C862-9A663C6B79F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D27554-2531-9169-4F36-7AC3BF6EDC9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0806F8-58F1-F5DB-047A-2B33234BB36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7B767F-ECF9-C507-BEFB-91A8A88400E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AE9481-CCB1-3870-6B65-31D21AF4A96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3EC5AA-D3B6-4951-7BD5-D9EFAF9271A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7B11-5987-584C-33A6-619DB6584E8D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90E5C-211D-69B8-0064-BD2238DB93B3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4: Assign specific numerical values for marginal probabilities of the uncertainty that you’ve modeled as being resolved.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1DDA038-0BBE-9BF1-CE21-3171523555A3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13FB46F-E45A-C1AD-E3E3-C22A43B68382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A3FFDDF-0EA3-BCB4-F9A7-34D0D0A043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501E4-184D-F2AA-4B85-7C3F91F5B72B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8BDA8-6E31-1F00-123B-995A74DCC68F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6019B-8F46-6B59-70A6-49C81F1052E2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B4FF16-0A43-E47E-F1D2-D33AC62D955F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E7E1C0-4E16-5FA3-F9F9-8F33EB31FF7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D931BE-1115-5EBC-ED10-6BB978D6186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2171050-655D-C2CC-FD97-E1AC89DF971C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C7B0023-B7DA-D0FD-4BAB-3A9A818ABCA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CF5E7AD-40A6-B285-138B-4F33FB5A087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80ED80-7013-61DE-CCFB-EC212ED12ED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AB734-988F-7024-EEA6-BA69328EA0B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63EFE6-B6DB-1858-5C41-6E5E2B5ED1C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3F81F8-85B2-A292-8FD1-3746941CAD1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F99E4D-F4DF-EECE-60A2-7B14D32DBDA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2FC69-296D-C37A-F845-9AD3E6DD13F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6A3470-1822-136E-4231-3DBCED398EB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88527B-8346-0F76-B549-C8A3775F940D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4B212C-A9B9-BC46-1B6C-CBDC76293E7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426A03-7360-D68D-0231-BB63B135559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FB0258-4854-D640-04D5-0EB2A3CCB6FF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79ACF2C-8FC9-5D77-9B68-C0E3B98899CD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3779A4-F7E8-5D61-260B-2FC76945A73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2D0044-C21F-427E-92EA-EA6FD97B1D7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1B4F76-9E7C-7D6E-D3D3-4252C21D715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593A6D-6013-5287-0523-294B333B18F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7EF946-3771-9338-C0C0-41B55D0D49F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53B97A-679F-0814-91AC-069D480F14B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8BD239-627C-D3F5-A63C-61493A0D05F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350334-85B0-65D6-23A3-BDE27CE82997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3E01929-C528-CE2F-1B40-E560590298F0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63C32B-3123-8D19-1472-443CF388CC5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B11AE3A-3F58-ADC4-0BE9-D165A67DC490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F5CB68-EE61-A3B5-0635-A42C8CA2E41F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2654AC7-D895-9809-F67D-79F1248CB01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005A46A-AA61-AB47-23A0-E11AAF37B66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31E025-C8A9-7A62-AF6C-4059B79D8D5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19D30E-EE25-5951-858F-579B2CAD7B8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8BEDF0-B3B0-7EC7-8FF4-65A35838DC4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0600DA-34BF-AB63-247B-2348602E916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D0D74A-A288-0C69-7610-7F4470E858D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76A8A5-5F6A-63DF-994D-69ECE370897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3D87DA-E0F7-E581-524A-EA3BE2C8B430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12BB4D4C-FE8E-CC4B-C6A7-8C47F39839B9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9EB942E-CED8-EC1B-582E-06A269D3F0B3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4E199C-703B-D00C-01B2-815009CD558D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E7C7D5-64B3-692D-5B61-592866AA4D09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2823DB8-5836-8D2B-2131-B52D9FD372DD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C4AED55-F39B-E189-C63A-E9ED64671A14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35BF3A6-EBDD-913B-5DF7-5691957E7174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35BF3A6-EBDD-913B-5DF7-5691957E7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BC7EFE-8B99-D5E3-C98A-0B9A8737FD18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BC7EFE-8B99-D5E3-C98A-0B9A8737F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4F9C267-D115-68AE-7BFD-7B5E36E60F0B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4F9C267-D115-68AE-7BFD-7B5E36E60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E42E44C-E336-D7E0-DBE8-97803266AE1F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E42E44C-E336-D7E0-DBE8-97803266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87E4321-6D7C-377D-B489-5B255057FE86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87E4321-6D7C-377D-B489-5B255057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532B834-0038-CBE5-2DD2-9BA0047AF589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532B834-0038-CBE5-2DD2-9BA0047A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FDD0D8-1085-233B-F5E7-6CDBD658C2D7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FDD0D8-1085-233B-F5E7-6CDBD658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8325133-64E7-5C33-33D3-0F30B3796506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8325133-64E7-5C33-33D3-0F30B3796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383E7AC-FA92-9EEB-EBDE-72E13229F1CD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383E7AC-FA92-9EEB-EBDE-72E13229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1211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85148-04E2-097D-544C-AFFC03A9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20F0-CAB2-B968-5E73-85D7A503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165D6-F871-870B-6C2D-8205D47D0744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210CE7-34A6-E666-B5B8-B9BC3CA65D2D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F6BD29C-7088-7043-4143-3623FE91084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043B20D-A206-DA84-E727-EB8EBAF4FAD9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9301C97-775D-F983-39EA-9E5BF1BBF5B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C62F229-145A-5432-4001-03A5B55C0485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771B5A-CAE6-774C-8E8E-B6520A26E0F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DE5BD8-B56F-C26F-A1B0-11B939EB6FB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E0ED18-5ACD-652B-5296-94C38439CB2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E8F22A2-3FE4-8788-A298-FE869663655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72F257-C6A6-5165-E462-44DD030B75E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D25943-046E-B738-163D-CFE71BBCC73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6D9A7D-5661-D607-826A-950AF673C6A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4B98B6-94E6-AA1F-4540-065961E3983A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664FD-A628-616E-E89E-FFF8565C504B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4: Assign specific numerical values for marginal probabilities of the uncertainty that you’ve modeled as being resolved.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F5CFCA44-BABC-C104-BE4F-09EFA43CC619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CEF143D-D63E-3724-AC7F-A4C32FB638C2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EBCCCC52-89BC-37F7-5B07-1E3AF30641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BC3C5-BDD3-7D36-939D-71B1D6D0295C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1A22F-BFEC-CAD5-0A4F-6615F820D3B5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5EDF7-D86F-A7D8-4C1A-AF34DD235195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121FE5-2D58-D37F-EFFA-2820D5BEE87E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F12FDA-4F5A-8324-7A33-3CB1A2C385DF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46FEBE3-6FEB-CDBD-4870-C99C5A7920A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B7B7CB-6467-2ED3-8230-7A761AA2DD8F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3706D1F-39EF-A02B-1342-2787419C547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213CFF1-5E5A-DE83-7542-012C1E26B88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AB0112-EC88-94D2-EB1A-08D90BB6BC7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8535A3-81F1-C565-2396-D6F95181B1C3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2D311B-1803-A331-A59F-0B60E3FDA8A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81A894-0C57-F7B3-A894-F22E943C7F9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F2CD2C-A6B5-CB29-BADB-BD6577B44A3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704299-1B55-ABD2-8721-1F43697F602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2B59EB-9D94-5994-C91E-56FB73FFB42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8FCE66-BFF9-0C36-8D0D-A0F42FAE65C0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DFA8118-495A-AC6C-DD50-8EA8B8E4373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A65EFD-EC09-68C1-DF88-DDB34C72FE10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08A9FF6-6F33-858F-C8B0-5C25FD16603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920CB07-86D0-B874-7112-EC1ECDB5FA1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90BA5C9-E461-F943-1330-A8CECBA4D4E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FA3C6F-6112-A070-7EF1-040EAC8B524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B570B8-7F12-3616-F262-DCF40D5C46A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B87ED-9522-7B33-A8CC-F7494CFCF69F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6DEE58-DE9F-BDDC-0210-3D2A8ECC94E9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66205B-0997-FFD6-D0FE-414C6B5614C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349A25-9181-451F-4899-4614A72A5A7E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9C1D61-0569-8DFA-8D23-1CAF3932EF2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70C6E8-D715-2F0F-5F94-A3A29B8C1D51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D450278-9660-027D-6AB5-0B7D26C17A3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ECCD477-DB04-3DAA-13FE-B5EF8B7C2AD0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D878D48-9FC5-32EF-B60F-5DF75B6DC3DA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A9504CD-34F1-031B-591F-B0B930C9BA9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F46E706-BF12-702A-7349-CEE9AA74D10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9D51E8-C06F-E54E-D066-A593ADD5D43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7218A9-7C93-514A-5250-C7915D110A6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33CBF6-D0A0-A5FA-D033-DEFF88A4F64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61190F-621F-6FE9-AF5F-CFB66D0CFDD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469549-B318-AF50-D95D-33C982D9FC5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B02D73-9538-512F-6E8E-9C5FE81E4F13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D07D65-8E69-60A2-290E-5D507BEA99E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6B3CA09B-FC22-B96A-325A-DBFE178D0C5B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C2B7DFC-81B8-EE89-15EB-26FC7BDA3E28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C695A27-5D5F-216F-3203-B39AC114B776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AAF5EA0-A6D3-81EE-56FB-66245960FE11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69C73A-8629-1C0E-BE80-34A091404F0B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0F1012-8AC7-AF17-E832-2B2FD72FB2F0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06F901A-8460-6C2E-9812-C41E9A9E7EB9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06F901A-8460-6C2E-9812-C41E9A9E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B7ECEFC-593B-B74F-8EA1-4230951C51B0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B7ECEFC-593B-B74F-8EA1-4230951C5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1A0F72B-1454-ABA7-76EC-95229CBD2A3B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1A0F72B-1454-ABA7-76EC-95229CBD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602E53-BAE3-F5F5-1AEC-002B8F06C318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602E53-BAE3-F5F5-1AEC-002B8F06C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378C881-67FD-7BB0-E3B5-43E472265D62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378C881-67FD-7BB0-E3B5-43E472265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425938D-8241-72B3-5B40-011EE065F172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425938D-8241-72B3-5B40-011EE065F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5F4C7C5-69E9-DDCE-C1F9-EDE13A2C7BEE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5F4C7C5-69E9-DDCE-C1F9-EDE13A2C7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C5B0B5-3768-DFC9-B07D-EACA07584F79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C5B0B5-3768-DFC9-B07D-EACA0758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B966C7-2DB4-AE9C-EB6D-32BF53E289C3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B966C7-2DB4-AE9C-EB6D-32BF53E28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24679278-672D-740F-0D67-93B04337A777}"/>
              </a:ext>
            </a:extLst>
          </p:cNvPr>
          <p:cNvSpPr/>
          <p:nvPr/>
        </p:nvSpPr>
        <p:spPr>
          <a:xfrm>
            <a:off x="4401879" y="2900631"/>
            <a:ext cx="6230679" cy="1341262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EF4857-AFF9-8951-F9DB-D011C7340F3C}"/>
              </a:ext>
            </a:extLst>
          </p:cNvPr>
          <p:cNvSpPr txBox="1"/>
          <p:nvPr/>
        </p:nvSpPr>
        <p:spPr>
          <a:xfrm rot="19800309">
            <a:off x="2648775" y="2668550"/>
            <a:ext cx="2720736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REMEMBER: The marginal probabilities must sum to 1!</a:t>
            </a:r>
          </a:p>
        </p:txBody>
      </p:sp>
    </p:spTree>
    <p:extLst>
      <p:ext uri="{BB962C8B-B14F-4D97-AF65-F5344CB8AC3E}">
        <p14:creationId xmlns:p14="http://schemas.microsoft.com/office/powerpoint/2010/main" val="11347555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05638-7FB2-4607-77E8-7F8750D4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3D6B-4BD1-15B6-4EBC-861D1EE1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15A419-AB8E-9231-62B9-AC1441A73158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51F3FE-BE02-B5D3-2CBE-46960F3861C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462F60-714E-79DD-7C7F-815B2C392A36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7C8651-B7B6-732C-4BE5-0938EFE15FDD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A0CEC4C-1706-918E-B203-2D6EBD8211A4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054511B-D253-10E0-63F3-85ED4B6B5D3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FA9DB3-B43E-36C7-5534-E6606FF4B4B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214966-C8F4-1794-B063-FAC23BDA0F5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2EA0EB-12CE-67CD-944A-C694AB8CA5D2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DF2AB9-3E76-887A-87F2-397FA60E317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8E5EF5-34B3-C7A4-C43A-C956267101E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9759B5-7455-C1FA-EECF-9393F6F4957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570D12-2ED2-E6AD-9CA4-B088FCE6D8A0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ED6B143-ABF7-77D5-C8D1-F71ACF31B9C5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2F437-5015-9A81-0572-BE1304A17E31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F62A670-3552-380C-7894-684450F4FF8A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5570753-4D96-BBBC-CFE6-E555E6A0CDC9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BC63273-8F75-D255-CFCD-85B7128C4E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BAE555-F1D6-E1E3-EC56-D7F18E77CBF4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2BD202-77D6-C086-FBE6-9EB305DDCA81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F6922-7490-A6ED-B599-0013AB44C0C1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8E035F-E16E-F50B-E309-8B7BD34C3012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AF8946-42D3-3D9C-98FC-435028A2E5C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2238D6E-0914-29A0-9DC7-8C4C4D33F360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5F485C3-E0E8-5574-DD65-C165A87348C4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0A1051B-6538-B103-CD62-3F79FF9FAF7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C1A05D8-A4B0-99B3-1E49-7021755118C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B60678-834A-AAFF-D72F-D089DDF5BE2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B27EFC-6D48-27D2-A8A2-45D12CE8435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8D0E5C-1DDC-9DE6-545E-052B6BAFAE3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2F5DA9-62D4-60F3-7636-62300C11855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FD0AA6-C9F0-8680-D660-7948919C008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C5FAAC-EB86-5836-F688-73BCE77AB39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2EDD0F-7911-9006-B3D8-2EFEBF3FC62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08FAEF-5B69-827B-2939-57ED916B15CD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B5AFE4-6014-577F-F265-03B66539236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DDBDC40-A6B4-41D7-ACC0-AA6842E15E8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FFCB185-9EDD-EE58-4C52-6E756F0360F1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8B50775-35A6-AE21-5E59-F739041A4F9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BF6C8CC-C24E-C855-4E6D-4DC404BB735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BC045F-EBE9-B09C-8E88-D10066AA4C2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CC83C-CEE8-E4B4-00AE-35F454A8F5C9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EAD9AC-4DAC-9230-AB75-791898A2F86E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43888-C720-B4B6-D515-DA9B64B0B24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70004A-51F3-4E25-059F-A30D01FDBD8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253CD-5FB0-5F7C-A1A9-09DAEDF350A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3E5677-C741-A398-C9A1-A536A43791F7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097E94-0C47-28DF-79C1-2EFEDC84FBAC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C348706-1D07-C313-7E80-7F0119F2073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D51C3A4-0539-51C3-FFF6-116023CCF37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C4E0DA4-8D25-01B0-8CD4-F05621B175A3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1445F24-3D10-A8E2-5E3F-BEE3DEFA9CC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EE2402B-E543-65FF-5C65-47D4577F601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9EEA12-83F3-3180-90AE-6C1211727AE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228827-FDD8-387E-E8D0-5E478E46B94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C147A8-9EFC-1CB8-F40D-04EAFAB258F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D13ADB-E9F7-F983-138D-4B534C36FDC7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932F1-5E50-C7D4-21B8-F9D3C0D4224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D8791E-C3F1-300B-34A8-9551AC82810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E2EDB3D-A2CB-D0D4-B787-3FD4EEDD047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D344C0F-FC6D-E288-9757-562D40F1F90A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AF0B804-2030-328F-C0FE-19E1BCB37236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9792CE-1679-536A-1E12-BBB4D8C92015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88E120-BFD9-78A6-6288-F16AF4A7EEB1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BCC31F-CEEA-E55F-DC71-286906C6F467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12AF55-C962-4603-2EF3-7BA6E21FE25D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35AE0C3-73F6-4239-A11A-EF2717A7962B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35AE0C3-73F6-4239-A11A-EF2717A79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AB42756-0408-01A9-4CD1-B0CB244013CA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AB42756-0408-01A9-4CD1-B0CB2440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BAD2903-AF83-48C7-E69E-537C5E308FC0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BAD2903-AF83-48C7-E69E-537C5E308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1CBE73-1CB6-CF15-28DB-E9B39304915A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1CBE73-1CB6-CF15-28DB-E9B39304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1B37DF6-1505-9DF9-6BF9-F02983B9A152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1B37DF6-1505-9DF9-6BF9-F02983B9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5D58D65-AEC1-0D2B-8092-CA0F4CFB279F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5D58D65-AEC1-0D2B-8092-CA0F4CFB2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32541F-A446-F89A-5B89-2C40BECA06DE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32541F-A446-F89A-5B89-2C40BECA0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3BACB7C-AC85-4FDF-C9BB-2FDFB16D2A7A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3BACB7C-AC85-4FDF-C9BB-2FDFB16D2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B7DB23F-E937-2621-6DE0-AB1C47A49867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B7DB23F-E937-2621-6DE0-AB1C47A49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43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4128D-5D35-F6C1-9F84-4721E9AB7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5965-BA21-5F2B-895C-D6C36FE0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Approach (Don’t Do This)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F403-2FE5-DE68-B590-99856BB788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373" y="1923380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48BFA-439D-6EC2-C3AB-AD8F535272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373" y="2444602"/>
            <a:ext cx="3568945" cy="3365500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If the military attempts a coup, will it succeed?</a:t>
            </a:r>
          </a:p>
          <a:p>
            <a:r>
              <a:rPr lang="en-US" dirty="0"/>
              <a:t>If there is a war with an opposing military force, how well will the military perform in combat?</a:t>
            </a:r>
          </a:p>
        </p:txBody>
      </p:sp>
    </p:spTree>
    <p:extLst>
      <p:ext uri="{BB962C8B-B14F-4D97-AF65-F5344CB8AC3E}">
        <p14:creationId xmlns:p14="http://schemas.microsoft.com/office/powerpoint/2010/main" val="42569710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8DB59-C6E6-B9AB-A3ED-99348A421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A627-F678-5715-810F-BFEE949B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Linking Marginal, Conditional, and Joint Probabilities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A79FF0-1A7F-97F0-C612-177D87ADBC77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7E70DAD-277C-B91E-AAC3-430DC63514B8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DFEE7F8-2CB6-D9F7-B00F-5B8DEB31F6E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FCAC83A-734A-1DC7-EDE5-0354E3A45F66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3C5EB9A-5BD6-C6DD-5AA8-19F8A91718E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A664696-9FBF-C81B-5666-50A49E8C8DA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987C1-0803-F156-E765-E7F7D975320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C9D0F1-0E1A-BFB7-4AE0-FD8228C38E0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62A8C3-6CD7-D75C-806D-33A096F0323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5CAE0B-0BF9-6185-FB4B-B811005C0E9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A862C4-D569-50D0-87A9-F8249EA42A3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9A7867-CED4-4CF0-763D-16F1CC09057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7AF878-F288-8692-9D73-4B29227F1D1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56024C-BF2A-39BE-8FB3-578E702E99FC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39DFF-80C3-0CFE-89B4-4CB11F8EE053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B5881B3-6FF2-D8A3-D6D2-06A71A4AB71A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11F3BA1-746A-8BD1-97BA-1E6D420031E6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B380CF2A-8567-AEF8-B3D7-27797CE8A6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3D2F07-B035-45E2-FF35-4465308DA65B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02CD2-618E-370C-5DFF-3168418C229E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91DD9-8FF5-5DF0-8E7C-9AC94824A5E2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8C6BB3-9424-1753-61CB-8EDC720A756F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84EC58-4735-BF57-2F1F-196341FEE75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CE9C1AB-2BE6-69A7-EEFA-CCC3CF64037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B4F717E-EAB0-7FBB-4A68-CEF837ADBE49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951202C-0D1B-8052-1447-3ED1B287F20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2FF9B68-DBE6-DD08-B593-F97456FB4C9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F08038-EB9F-FB0D-081C-A3A3D3A3264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AB66D1-BF65-DA77-CF2B-01CCA5845FD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A4D1E0-4029-A7C8-6DE4-9DC65B5D30E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5FF239-61A8-7E89-5D43-E329CAC12375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2EE272-511F-A437-373A-A84A0F8D706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1507F-C7AE-11AA-485B-D5536D1AD9C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AC3F75-FB3B-A065-26DA-8FA230B3497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C1C55A-D9A1-BD2B-AF39-4963F554F0DD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A3D820F-CE8A-C9EA-AAE1-DE6B1703751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E02181-5668-760C-92AB-1F1542F3E1E8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05366A2-C5D1-BED3-CB83-55852A1CA8C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49D76A9-C61C-1F58-0C9A-2149C099B39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EFC4DA-EA0D-F6B0-B704-34035EC8639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6A6738-680E-2A0F-7667-A9ECFA48174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4E9553-F318-4714-0EFB-4FE7AD45901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7B47AE-8259-E54F-836D-209B522F753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1FB23-F384-758C-FEFB-9F7EBAB4412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58F5B4-84F1-1490-9ECD-5B91927AC99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396CB3-1D7A-2126-CDF4-7E831456B78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4E573F-24FA-15BD-A3D3-37786F2CC0C7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CC504C-CAE5-298D-6758-F00E6F24AD9D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8D2C60-025E-2E56-5AD8-28C83529F67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7D969CB-83AA-4721-5A62-2BD99610DDF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6E4ACDB-4A7E-988D-0FD5-E0AB14E885B1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48E67AD-D73F-8460-09A2-9CB200D9EE7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4DAC394-5CBC-16B4-8AFF-8D60C6BF41C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0F4246-BD36-A7A5-503B-3B69E7E074E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082AD9-05A7-C50D-9FE9-65C262D8B179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3EFC2D-EFE5-9007-C3D6-DD295943FAA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D7C065-EB2B-0CFC-E39C-3645C598724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0929B6-FEC3-9AE9-E3DE-0E68E9DABEB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359255-E904-1EFD-AA4B-0B52ABF64628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753DCEB-F03B-12D8-6FA6-BF65EFD02FFC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A539032-B585-45F2-60A0-1EE5A3C6B8DD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47E5AE-8A2F-9527-A8A5-FD2948A69818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2A69B85-B6B5-73FC-0486-300B61193761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FE5538-1346-FA97-41C4-C9A3EB7B02CC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B48C60-8985-D0C9-C2A0-6835316EEF8D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48D979B-0A59-2B73-D317-997DFFD683B4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903DFE2-5541-1BC3-788A-234CBAF89575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903DFE2-5541-1BC3-788A-234CBAF89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85FE468-9D12-DEAF-65DF-E3CBB1E6EC1D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85FE468-9D12-DEAF-65DF-E3CBB1E6E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E7BEDBE-FB5C-067B-6112-1733A70619F0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E7BEDBE-FB5C-067B-6112-1733A706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7A42625-007B-DEF2-A71E-69DEB3619D7F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7A42625-007B-DEF2-A71E-69DEB3619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01A211-FD24-FB22-0FE1-B6D2F0744672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01A211-FD24-FB22-0FE1-B6D2F0744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E1E129-CC54-C392-39FD-E7E0DE87AFF4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E1E129-CC54-C392-39FD-E7E0DE87A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9F9D2A-3E56-901D-83F6-C7F0C7D5E406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9F9D2A-3E56-901D-83F6-C7F0C7D5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61A8EC-6D41-04C6-B1AF-1FA2D283EE87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61A8EC-6D41-04C6-B1AF-1FA2D283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6F3AEA2-20A6-447D-74F8-5A13F5C53AC9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6F3AEA2-20A6-447D-74F8-5A13F5C53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1D708472-C16D-6C13-5582-CE1EB0562E4C}"/>
              </a:ext>
            </a:extLst>
          </p:cNvPr>
          <p:cNvSpPr/>
          <p:nvPr/>
        </p:nvSpPr>
        <p:spPr>
          <a:xfrm>
            <a:off x="0" y="625659"/>
            <a:ext cx="12192000" cy="6232341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8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E37B1-C4FF-834B-CC32-A246BABF7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266F-3B8C-A4B2-9EEF-56C1C366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Linking Marginal, Conditional, and Joint Probabilities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AE6BFB-9CD6-FEAD-87D4-BCB4D074A812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C102593-D5F3-7108-9DF6-27D083DDD66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BD60268-EE3D-51DA-CDB7-29637ED3547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32E766B-E0FB-7055-D02D-5CEE27B7F3E8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BE6537A-E9BC-4E7A-33EF-979A456A4D3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3FA0610-DEB3-5C20-4AEC-F0E3E8B0D2B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20D8412-EFDB-2879-3740-386BCB3888F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D77990-EEB5-2B2C-DF43-663BD5FAE53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39D2C3-60E6-1896-0977-70C2130E70D5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424CD0-4253-F6DD-11F8-DF8317059B3B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4B1AEF7-C665-3540-408E-A372CDB62DE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EBD8034-6C5B-74D3-5EA7-A9BCB965F30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CB75A0B-E6EF-F80D-7303-6673262F352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CD3A4B-D99E-3556-F3F1-0D00901D401A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406E6-4118-EEE9-FBB3-7A4B228AA0D9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529E455-6194-CB17-234B-4E716F0748E2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69B2890-0D65-D2D1-5112-0D2517A24711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55971AE-0F48-3F0C-F8AA-F672EEF0B7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144E8E-82EF-BD07-CEC5-4D69F4E1DAA4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E9E85-597E-A1B1-14A3-822D94E19369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FD1E2-BA03-AE5D-326A-D57D72373391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3C0E06-8522-769A-6308-33C299A28162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0E79AF-A1AE-FDD8-B721-07F6F18AFDB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FE41AA-6AD1-4142-5163-9FFC79441F8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375C09-E06C-212F-C5AB-F7366689023F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B910B4C-10D4-0370-E050-87FF8C724F7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5932CB3-8BB0-714A-98AD-F56822E7A129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D07388-2563-D358-FDF7-FF90FC756D2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5BE13C-2418-59EC-A1E6-21EAA8712D86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65D0C3-88B0-0C33-98F3-2940B2AFC71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57F98B-900E-2CF0-0D90-65BA31A5CC9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D6848E-8212-E9DD-E8ED-605C98A3E56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733B92-B477-FEDB-99CB-2507D01738A3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27BF49-BE41-D91B-3481-ECC154C9F7A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EFE9D2-25FB-B4DA-429B-4C02047452F6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9FE6B2-97BE-331A-B26F-4DE56A36DD0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D7F76B-5CF3-150C-2B6C-716059AFCB0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11AFF9B-D9C4-A8CF-5187-D177B7891146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1E3E0C4-9FF5-E3D3-44D4-46766FE08E9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EEB7C99-227A-1633-E429-FC1894786DB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08D166-99A1-BD46-6E8E-BC755D0416BC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D646E0-9825-CA5F-F1B2-E3AD20B1656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26FF8C-746A-416E-BCAA-5AC7E2B7995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9D06AC-E0A9-F916-449B-B3ED6949ACF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259DEC-E88E-3511-1AF3-6C723C8AB8C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27C1CC-5F75-C693-263D-99DB6D41E05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702A6F-07AA-BC17-C0A7-EE1659D27E5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562C833-C6A6-81F8-DF31-38BDB6EE4A25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EFDF4BE-9153-F90A-7098-61EDA1201BA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7005E9E-4D13-2399-A0BD-F9532959A5D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94AC564-A120-8E71-F46D-6157353A3474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6219C70-190B-0FEE-13DF-ACFADB25897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773FB4-05B8-679F-7918-841DFCE9949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28785-7595-A985-C6C2-1430159E97E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81AF43-5923-FF8E-9AA9-F38F02644BE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DB6452-E57F-A8AC-23B5-C529D2CD3A3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A38353-273F-CB0B-2615-7ACE7401E6E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55918F-610D-995A-724B-D6A7B74A450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E7B862-FD21-276B-E60A-74BC9AA540E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256F32-4025-32F3-4B57-1EA7892C038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6ABB0EA-B9CA-F386-9C29-62AD60742725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818415D-EDA3-7CF8-4B4C-2DDE230610F2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E9C449-E759-BAA9-62F4-822C789E0EAB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47A8C0-F5AA-BE1C-357C-010FED651DC0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F18EAB2-360C-A80A-C4C7-A804E0472B1D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F8D9013-E146-E565-1D01-30FB8D23C499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C55A4E5-685A-BB36-FE02-C80A63ED00FA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C55A4E5-685A-BB36-FE02-C80A63ED0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D6AEF1-279B-9B6E-6678-8504BCED2490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D6AEF1-279B-9B6E-6678-8504BCED2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437B21-F430-F3DA-CB35-5434C8E053F8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437B21-F430-F3DA-CB35-5434C8E05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E04D1A-2F5F-F338-5E13-16F5FE39862A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E04D1A-2F5F-F338-5E13-16F5FE398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89106AC-65D5-0106-7D1A-B23E9C65EBCE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89106AC-65D5-0106-7D1A-B23E9C65E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4593E3A-D0C6-50A2-EDF8-278A1C4406F8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4593E3A-D0C6-50A2-EDF8-278A1C44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F20539-0B31-C032-8CCB-330E403F5836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F20539-0B31-C032-8CCB-330E403F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BD6804-4303-BB2D-DB4D-C325E3ABA802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BD6804-4303-BB2D-DB4D-C325E3AB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359B00-4469-A451-342A-4992CAC01D36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359B00-4469-A451-342A-4992CAC0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D6CDFC88-24C8-2189-37F6-AC316BCCB819}"/>
              </a:ext>
            </a:extLst>
          </p:cNvPr>
          <p:cNvSpPr/>
          <p:nvPr/>
        </p:nvSpPr>
        <p:spPr>
          <a:xfrm>
            <a:off x="0" y="625659"/>
            <a:ext cx="12192000" cy="6232341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C7F1AA-8657-BBA4-A0AF-00BBBB067B21}"/>
                  </a:ext>
                </a:extLst>
              </p:cNvPr>
              <p:cNvSpPr txBox="1"/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one uncertainty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another uncertainty.  Then</a:t>
                </a:r>
                <a:br>
                  <a:rPr lang="en-US" sz="2400">
                    <a:solidFill>
                      <a:schemeClr val="accent1"/>
                    </a:solidFill>
                  </a:rPr>
                </a:br>
                <a:endParaRPr lang="en-US" sz="240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C7F1AA-8657-BBA4-A0AF-00BBBB06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blipFill>
                <a:blip r:embed="rId11"/>
                <a:stretch>
                  <a:fillRect l="-2367" t="-1598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08475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259D2B-5830-91C5-C382-2CF2C0A2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34E9-BBE8-5540-4B6B-94BD15A4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Linking Marginal, Conditional, and Joint Probabilities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1328A9-3976-3E47-96CF-6E11A4E34676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E568728-D647-868C-F72E-C324C294EE94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BFAA7FC-B3B7-4325-F2B2-CBE1AC9D9723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4B53920-DFF1-AFCC-1734-40C0A4099F94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C9D9BE8-3E37-F086-B5FD-AED1D0E9A89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8A0CDAD-44AF-55DE-56B6-81A943EE889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A64E323-4B46-7C3E-2392-0C919AC95CE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07EC3A-C990-8E02-1CB0-2E01DCFBED3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9E896E-490A-5519-8165-45F028EE7D8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FB481D-72FB-EB85-544A-C01A8CC56FD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D0F24E-86D2-5801-60B4-D20D0BC930A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1553F3-960E-4DC7-9546-B36FC859C5B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96A24C-86CC-0744-D532-029A22092A41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A055A7-F072-B2A2-8AF6-CD2036443521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2CD15-6989-9611-026A-EBC7104E574F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EBD081A-1EB3-D3A0-1EF9-CC4A3DB664C6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3DB0BFF2-E717-8D03-B6CB-A824AA37D169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5BA2A6D-94BD-1819-F795-CA5BEDD154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62CE7F-9B2D-32E2-C742-7895E7A5D1DA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BA7D0-A73B-C02E-36B9-BEE130D7A37F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E19BC-3F3F-0648-730B-C10911B42B7F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F86E1B-6DC6-FB74-02C3-345F78AF6162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918202-3BDD-8BAE-5CE4-001F26F1BED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17EB96-853C-1296-51DE-B2C7248A60B0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483F4B2-872C-D7F9-0EB2-7BFD28C23BBE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6F3CD01-AD5D-1A83-2716-EF695968767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DD74476-ADBF-086B-96AB-1444C308BA2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B77BA4-6EB7-F589-D663-75F84942700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479CF5-B3BE-BDDA-27F0-5B010D708DAD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A81598-4D90-6D7E-8935-6BCC48E0583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C4417D-0BC5-6D20-C4EF-3903447EB3F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5A1ED1-D559-27ED-A2A1-184B302412F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489DE2-147C-C05F-4B27-84FA548FCED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A84848-9E01-16F4-77AD-503D6840F7F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DDD653-E3E1-5EE8-31BB-A88A7C14DD4C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0D76B6-894B-A0F1-2DFF-68D843AC26AB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BEB7C-A734-1BA5-3F13-E78E8A6E42B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8A0292F-0800-540E-02E7-B3AD18B88CDE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E49C75-FEA0-E9C8-8A84-F95A66F2C1F4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A647389-1028-AC86-4135-221C9E3F224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43ABA-3BA2-1E3A-1EDB-F2B29ADF72D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F2611F-39E9-DD1A-B76C-794B5EC03C3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0E6F4C-BAF6-3A3A-A62B-623857C4BBB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E39F30-F131-E0C7-531A-76FF52B3535B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B841D-7B5C-DD8F-B639-CFF84477BC1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A9C059-D4AD-2202-3C24-A6E994DE756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F81CCA-A663-D5E8-94F5-4C179F999BC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197173-A86D-9457-923B-A269747CEC46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0E94CBA-6398-011D-B61C-08F68BC233A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01175C2-6ABD-251F-098F-C4F5F2D9D7F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BBFF73D-402E-2E08-B53B-8134446965B0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D581A43-638E-8C6B-CE85-D11B7468F64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73857BF-AA58-7F12-B8E8-4B351DB2CFD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398201-E436-0008-AF05-E86754A5D6A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C75CF0-93A4-B6FF-F754-13241DCD312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3E8A8C-1575-1001-45FD-56C4477184A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E01589-9C93-2FF0-B225-0A78AD6C307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482408-D640-364F-B262-7C732F36278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1714BCA-CD99-6D95-7FFA-D4F215247342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0744A6-4240-7F13-B498-5175BEDA286C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A7D7402E-9582-CAAF-25F0-BC4409444D48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1DAAD1-6BAF-C1E4-DAD0-EE58C0DE4CE0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CF1C894-9969-551E-C663-1CE06C80C505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00956BA-2502-6797-781C-8DCB7329BEE9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7A3578C-0679-817C-338B-27BF291228DA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F6DD6EF-C28E-5F7A-6995-C6F64E37343F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3DC302C-A14E-7CA1-79C1-61E9B8591005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3DC302C-A14E-7CA1-79C1-61E9B859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D038CF-9CC8-7AB8-8DFC-D6AE08CBA0A6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D038CF-9CC8-7AB8-8DFC-D6AE08CBA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C3CF93-A60D-064F-0C7B-61D989914A04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C3CF93-A60D-064F-0C7B-61D98991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C49C9E2-6A56-59CD-F14F-55DA33F4FE83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C49C9E2-6A56-59CD-F14F-55DA33F4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3689A9-4338-1BB8-EBDC-BA9394B6A542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3689A9-4338-1BB8-EBDC-BA9394B6A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32FBAF-3309-DFDF-2AB4-080458A87F7C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32FBAF-3309-DFDF-2AB4-080458A87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F30E08-5D2E-3965-AD6E-D1B302D510B9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F30E08-5D2E-3965-AD6E-D1B302D51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B7837E9-C980-2156-CD61-67A13C0343C0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B7837E9-C980-2156-CD61-67A13C034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05D8E61-1514-C276-2FDE-8BB54102FEB7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05D8E61-1514-C276-2FDE-8BB54102F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F1D2390-902F-6DDD-DA2B-886CB2D776D5}"/>
              </a:ext>
            </a:extLst>
          </p:cNvPr>
          <p:cNvSpPr/>
          <p:nvPr/>
        </p:nvSpPr>
        <p:spPr>
          <a:xfrm>
            <a:off x="0" y="625660"/>
            <a:ext cx="4562667" cy="3024954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5862857-6FFA-99C3-AB77-5F306EE307E8}"/>
                  </a:ext>
                </a:extLst>
              </p:cNvPr>
              <p:cNvSpPr txBox="1"/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one uncertainty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another uncertainty.  Then</a:t>
                </a:r>
                <a:br>
                  <a:rPr lang="en-US" sz="2400">
                    <a:solidFill>
                      <a:schemeClr val="accent1"/>
                    </a:solidFill>
                  </a:rPr>
                </a:br>
                <a:endParaRPr lang="en-US" sz="240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5862857-6FFA-99C3-AB77-5F306EE30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blipFill>
                <a:blip r:embed="rId11"/>
                <a:stretch>
                  <a:fillRect l="-2367" t="-1598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FA50C922-8E84-8390-6711-3F1641D7BBE6}"/>
              </a:ext>
            </a:extLst>
          </p:cNvPr>
          <p:cNvSpPr/>
          <p:nvPr/>
        </p:nvSpPr>
        <p:spPr>
          <a:xfrm>
            <a:off x="8295597" y="609904"/>
            <a:ext cx="3896404" cy="2426743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F72D732-1F01-6DF5-1E3C-81B417482794}"/>
              </a:ext>
            </a:extLst>
          </p:cNvPr>
          <p:cNvSpPr txBox="1"/>
          <p:nvPr/>
        </p:nvSpPr>
        <p:spPr>
          <a:xfrm rot="2611131">
            <a:off x="9614038" y="1529205"/>
            <a:ext cx="1973308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5080615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FF2918-8CE2-3BE7-ACE4-041D035D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C6A3-0A88-F445-B940-E196D1BFC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Linking Marginal, Conditional, and Joint Probabilities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7947F69-3AE2-B5E8-AB41-FD2ACEBDA8A6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1E6AB18-026B-D695-B67F-8ACE07DE1545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898D7FE-8307-4C5A-02DF-AC1B5BA8CE3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ABB8C30-3110-DEC3-BB24-82844D48C49E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04057EB-5BE2-359A-2B61-59833C848A3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6B1BED-3F8F-3A5F-2016-949C066C379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524119-D9D2-DDB2-CF18-3D61A07D9A7D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3E93F4-FFAA-7163-3AF4-75799C75054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DD6EC-DA2F-0511-5C32-091FE3297D6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D9378D-9341-6656-4116-63DE642FA77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2342D7-967C-0FB2-49EC-AA66F1977AFB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624786-80BA-9501-5278-F58CB74690B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74B7D0-B9A0-70AF-B34E-7A5CAD5DDD2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C4B7D6-4A98-C318-5EB9-5FDAB5A106B4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3BB22-FF3E-B209-AF43-B2673E783BDC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1101AE90-E1ED-0611-2E22-11C8B7118DB6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C567AD1-D225-176F-78D2-83E8FB71374C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ADCFED2-FA8A-F5FF-1FC0-B81D622DFC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188A90-9E7F-7998-8923-3B8BCF150546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23FFD-DB75-7510-4852-5967A1522A38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7D430-30B2-A5D5-5B7D-17489D28A426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7C8DB5-62AC-9A87-BCC6-5E91D6F6FFB3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82E095-AB84-FE9B-2E60-7000ABA154D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6071421-EAAE-4399-9E73-E7D20DE32AA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0E4E932-1284-A508-173E-4E28EA04E8EF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46625C4-8C6E-81AB-9715-F620BF8442F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89F2F6F-B072-7477-7EF0-440D85BA43F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CB8BD3-6968-0E41-25B8-C2FD0302082F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CD17EF-E331-AE7A-BF46-C88DC23D104F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8A69D8-58A2-C2FD-F057-5094C6568A1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84B383-7FFD-0C81-2FD2-F113A931347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7AC75E-AD5A-EA3A-B14E-5FAB04FB1824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926638-F6DE-C9F2-50D8-67A9458E6B1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398712-A118-F376-8EDA-0EE8169493A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5BF95C-B16C-21B0-AE23-0DA2160E4DD2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17DFCA-7A60-36D0-FC15-FDD67F835F53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94A60A7-B856-0EE6-8E0A-462C641BCF3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01F66F4-414F-1A25-5A1C-BB7CF2949DF1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9DB71A-C01D-A261-14A9-0F62F04E2F6D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390B44B-1C76-FA84-4956-159756417DB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88D272-4B7B-EF89-3335-1D2D3C9214B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439051-7022-6AB8-9A4A-107A4B760599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8EFE8C-E694-976A-D036-526D7724C36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237283-6B4D-098B-1658-0681DB447BE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A40F3C-4E74-7060-9D7D-5D2C897467A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6B3F30-6788-BFC3-93AC-722B6287C9A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661B6-3AF9-EE71-F4F1-7BAD6F73108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A702CE-A6C4-6252-E775-BDDEC117E53A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2CA5AE9-6738-B01B-6FFF-25800A2FDC4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2F8BE55-C55B-0808-EDF7-CC5DDD08940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FE531DE-B923-FDF9-4205-8C603480B9C8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EBF9F67-9087-5430-520B-B486E909167D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4DC392E-438D-E743-DC89-5D8BA87A42A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77AAC5-D34F-2D57-2495-C96F36F25D9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BCF1B9-7C3C-FDA4-DCFA-8725B3CF246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CE2959-FCC1-1C82-852E-96E431AAC99D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179DBE-440D-61A4-D056-958167925D63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9E03C9-6D5B-14DA-D94F-D4A33FF79A4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CD6492-9589-4969-2802-65E987D687A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E593B2A-7BF3-6350-5BCE-D920B268CF4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E89C4DAE-86AF-712A-DABD-8C9A8D09F3C5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3F7074D-768A-EBAA-A6B3-A58651240A0E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9FD97B-EC0C-C844-978A-DF7E43E06BF5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724CC5E-10AA-F3D8-30E3-2CAFA02171E8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F9A321-9BAC-DE5E-AC64-5471F2FAF7C0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814CA7-54B5-21B8-D9FA-14080EC4D16F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3D90D20-F798-2AC1-7675-7D495FDC0BBA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3D90D20-F798-2AC1-7675-7D495FDC0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F3FE95D-FECF-C4CF-1ABE-43647018EFF8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F3FE95D-FECF-C4CF-1ABE-43647018E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7A1A97-1F7B-241D-45EB-DFA5B1E6094D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7A1A97-1F7B-241D-45EB-DFA5B1E6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396E44-A56D-877C-5689-E0D697A47F8A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396E44-A56D-877C-5689-E0D697A47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664A018-0010-4DDB-946B-F5B717DF274E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664A018-0010-4DDB-946B-F5B717DF2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75A916A-463A-03BD-8C74-AFCA48E7CDA4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75A916A-463A-03BD-8C74-AFCA48E7C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6ED0F76-FD20-1915-17FF-8DF9358CE6A8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6ED0F76-FD20-1915-17FF-8DF9358C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E5766EE-096E-46FD-2D94-23FBD2DAB9CA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E5766EE-096E-46FD-2D94-23FBD2DAB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7E526EF-3190-0A3C-0862-1B31F7C7B06D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7E526EF-3190-0A3C-0862-1B31F7C7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D88A1EFB-0EF2-05A2-3EC5-71DAC9CF0561}"/>
              </a:ext>
            </a:extLst>
          </p:cNvPr>
          <p:cNvSpPr/>
          <p:nvPr/>
        </p:nvSpPr>
        <p:spPr>
          <a:xfrm>
            <a:off x="0" y="625660"/>
            <a:ext cx="4562667" cy="3024954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8E9294C-33B0-65CA-1B4F-CDD862E25F64}"/>
                  </a:ext>
                </a:extLst>
              </p:cNvPr>
              <p:cNvSpPr txBox="1"/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one uncertainty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another uncertainty.  Then</a:t>
                </a:r>
                <a:br>
                  <a:rPr lang="en-US" sz="2400">
                    <a:solidFill>
                      <a:schemeClr val="accent1"/>
                    </a:solidFill>
                  </a:rPr>
                </a:br>
                <a:endParaRPr lang="en-US" sz="240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8E9294C-33B0-65CA-1B4F-CDD862E2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blipFill>
                <a:blip r:embed="rId11"/>
                <a:stretch>
                  <a:fillRect l="-2367" t="-1598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6EFA0CF4-4707-FC16-21AD-270D88C6C2A4}"/>
              </a:ext>
            </a:extLst>
          </p:cNvPr>
          <p:cNvSpPr/>
          <p:nvPr/>
        </p:nvSpPr>
        <p:spPr>
          <a:xfrm>
            <a:off x="8295597" y="609904"/>
            <a:ext cx="3896404" cy="2426743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F7B879E-F23D-7CCF-7145-280969DF42CB}"/>
              </a:ext>
            </a:extLst>
          </p:cNvPr>
          <p:cNvSpPr txBox="1"/>
          <p:nvPr/>
        </p:nvSpPr>
        <p:spPr>
          <a:xfrm rot="2611131">
            <a:off x="9614038" y="1529205"/>
            <a:ext cx="1973308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8B1F9D9-A6D5-A180-7CE6-55C3732A1FE0}"/>
              </a:ext>
            </a:extLst>
          </p:cNvPr>
          <p:cNvSpPr/>
          <p:nvPr/>
        </p:nvSpPr>
        <p:spPr>
          <a:xfrm>
            <a:off x="1801424" y="4930509"/>
            <a:ext cx="400367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7806206-A711-019C-BD08-4D1DEB56E346}"/>
                  </a:ext>
                </a:extLst>
              </p:cNvPr>
              <p:cNvSpPr txBox="1"/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7806206-A711-019C-BD08-4D1DEB56E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387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CB631-5220-B9C2-082C-5C1AB724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27E9-01E2-1BBD-0E9D-30CF4CD1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Linking Marginal, Conditional, and Joint Probabilities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0561EF-4FF9-02DC-4813-E4E9F2D8265F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C32AA5-E8C6-ABC2-3738-B2EAA63F877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6737B94-83B3-1EA6-026E-E36AAE7DA563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FE20C3F-2D03-9F04-F298-BA372DC6EC69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FADDCDA-77F2-F973-DBF7-1DBB2C81DD0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C108EAF-F670-9EBC-BEE3-D8E9F17B0BB0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3F9C67-202D-B771-8FB4-3F1DAB8FC4A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4594A5-3837-F882-74B8-F5B534F6FA0E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1E747A-09E2-432D-0090-24A02E83B7E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7D877F1-D7CE-CD39-2CD5-A0E4247BA72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A08F69-4F57-8A96-D58C-A51F5181EDAF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4B4F37-9DE2-3FAF-5948-AAA2F8D29A0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5B006F-A97A-BB35-A406-44E5A3660EC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E78ADC-AD0A-4000-88BF-AE578B76B3CB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DABB0-7B6E-3D13-FFE0-8D0D8A4756A2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7AF9438-C385-D835-8059-B078A7983EB2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42B34BF-3841-8894-0B31-B71FDA4B22F1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254E4E5-A233-1EB2-4F4A-5BC3EAE3BF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79FC07-EC1E-67E3-77DF-BFEE3C37EF91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7A234-8938-883F-9699-35DE209D6928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70F5B-B73D-151E-1836-697623E0E135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586A5C-50DD-9F52-1110-AAC980632FD9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AF35EDA-4D77-650C-F30C-C1FAFDA60E0D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4CEB8E1-7106-1B0F-45A2-480FEDF67C8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3C7C22-0B6F-6ED3-9C94-9DE6637E523F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565EA6C-6ACF-537B-C99F-C5AA727898CB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23E3509-5A3E-91AD-96D2-D44D5BF6E04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3683B8-193E-06B0-F827-E397BB02D36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D426D2-7784-6280-DC58-C384A7955A9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FA0F78-04BD-9C85-8220-0C75060AFD9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174484-961C-0E92-CA60-1E2FDFA77DF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CC3DBE-3C77-2977-A3B2-FF8EA36F72E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5A3D6-6379-DB45-6E8C-316EBD6209E1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30CDFC-61CD-6098-0B77-2DFB24EBD16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00E1AB-4B8E-9F58-4E03-F063D83DB239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65616F-7765-A537-5E93-6089E11858B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F2ECC1-2AE9-4D95-584B-96C6DDE09E1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3D62024-FC8F-B5DE-3178-369BA9739F82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B37F08C-C84D-58D0-F604-A3389A505333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058C6CB-D98D-E17C-053A-647B88103066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B4047B-67EF-BB88-2D3B-AA14EC73FD5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AE8FA7-04B4-A24C-AE41-F49BC51F611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E4A808-FB86-4660-E690-7FB3FEBCF93F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DE5C4-FBED-5B99-1EC9-4DE1EB12B39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5EA41D-F1B7-D661-928D-035BCB06D4F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320E31-A37C-6533-B7EB-6EBB1C26C37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EA8DE2-04FE-4CF6-0C05-AF5465BEB4E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C4A1A-0769-7C22-0C39-F7B9740FD319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C5BDCD6-B628-065B-9BCE-42AAD43AE279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100DCB0-313C-B366-F7B9-B48A8000D7B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9EC9E35-E9C6-EC44-788E-EA14FBF9B6BA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269A13F-E1DE-80A8-460A-5D65BB52AB15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0428105-F5C1-0759-6D69-19A19E64E4E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AF1D0-53DB-BE3B-1D85-A6C9DC30A402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D85A3F-6CE7-1B69-A461-FD59D6D8848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0507A-3219-A68E-142D-576028E29888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920C1B-59ED-05F3-7ABB-98D60846097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D32EFC-69C8-885B-35BE-F6B6CCF3E6F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EA4A5A-F8C7-F59D-E1C9-255B889DE94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49C0A4-89DD-6564-AD47-48911EB5D3AC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BC04D30-D90F-2F34-FB20-FE3C8AB70048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EB8CCD3-82DD-08C4-46CE-265B0837A6FE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A530F5-6C5D-761D-5132-11D5B4D65BFA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90F31C-4D53-9189-D750-C56655439C6C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7AF881-4BBE-7C60-88FC-83D437AEA072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E51B52-A855-67C0-116A-FCCF0B1B2294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05F22B6-C47C-50FF-733B-AF44B4342BD0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05F22B6-C47C-50FF-733B-AF44B434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A441DA-48B7-558E-497B-5CEDC570747A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A441DA-48B7-558E-497B-5CEDC570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1D3DA53-ACF6-ABAF-4F9D-8E23A835F47C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1D3DA53-ACF6-ABAF-4F9D-8E23A835F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F2F67F-8812-E49C-1255-660685FDAD00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F2F67F-8812-E49C-1255-660685FDA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7B9C2B-1B09-1904-0888-8EA607B6A8A8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7B9C2B-1B09-1904-0888-8EA607B6A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1C5C04-0AD6-C943-7A26-1F135192919E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1C5C04-0AD6-C943-7A26-1F1351929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16C289-A4EF-9D25-9209-E85C04508829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16C289-A4EF-9D25-9209-E85C04508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DBB4F7-BA35-81BF-3A21-FB66554DF89E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DBB4F7-BA35-81BF-3A21-FB66554D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3D46C30-B2D4-5574-995C-E5DF642F0F16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3D46C30-B2D4-5574-995C-E5DF642F0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4D0FA75D-82EB-D3CC-CFF4-48AF45F55E44}"/>
              </a:ext>
            </a:extLst>
          </p:cNvPr>
          <p:cNvSpPr/>
          <p:nvPr/>
        </p:nvSpPr>
        <p:spPr>
          <a:xfrm>
            <a:off x="0" y="625660"/>
            <a:ext cx="4562667" cy="3024954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44E117A-55AD-661A-1E5A-504B9E107F5E}"/>
                  </a:ext>
                </a:extLst>
              </p:cNvPr>
              <p:cNvSpPr txBox="1"/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one uncertainty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another uncertainty.  Then</a:t>
                </a:r>
                <a:br>
                  <a:rPr lang="en-US" sz="2400">
                    <a:solidFill>
                      <a:schemeClr val="accent1"/>
                    </a:solidFill>
                  </a:rPr>
                </a:br>
                <a:endParaRPr lang="en-US" sz="240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44E117A-55AD-661A-1E5A-504B9E107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blipFill>
                <a:blip r:embed="rId11"/>
                <a:stretch>
                  <a:fillRect l="-2367" t="-1598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666C516B-F026-81DF-08B7-CF6E32AA02DD}"/>
              </a:ext>
            </a:extLst>
          </p:cNvPr>
          <p:cNvSpPr/>
          <p:nvPr/>
        </p:nvSpPr>
        <p:spPr>
          <a:xfrm>
            <a:off x="8295597" y="609904"/>
            <a:ext cx="3896404" cy="2426743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FB0693-5921-E8AF-9914-9E56FD4AB370}"/>
              </a:ext>
            </a:extLst>
          </p:cNvPr>
          <p:cNvSpPr txBox="1"/>
          <p:nvPr/>
        </p:nvSpPr>
        <p:spPr>
          <a:xfrm rot="2611131">
            <a:off x="9614038" y="1529205"/>
            <a:ext cx="1973308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1FEDC69-AFB2-D330-B38A-C01140E42BA6}"/>
              </a:ext>
            </a:extLst>
          </p:cNvPr>
          <p:cNvSpPr/>
          <p:nvPr/>
        </p:nvSpPr>
        <p:spPr>
          <a:xfrm>
            <a:off x="1801424" y="4930509"/>
            <a:ext cx="400367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0FF735-C718-19B4-751D-EB8C45DB8D8A}"/>
                  </a:ext>
                </a:extLst>
              </p:cNvPr>
              <p:cNvSpPr txBox="1"/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0FF735-C718-19B4-751D-EB8C45DB8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D825ADAD-32B4-4090-6E49-6D06F2ADA12C}"/>
              </a:ext>
            </a:extLst>
          </p:cNvPr>
          <p:cNvSpPr/>
          <p:nvPr/>
        </p:nvSpPr>
        <p:spPr>
          <a:xfrm rot="5400000">
            <a:off x="3727021" y="3191895"/>
            <a:ext cx="668659" cy="1414522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CFA6956-1DD0-CEC3-C79A-A53138359C3D}"/>
                  </a:ext>
                </a:extLst>
              </p:cNvPr>
              <p:cNvSpPr txBox="1"/>
              <p:nvPr/>
            </p:nvSpPr>
            <p:spPr>
              <a:xfrm rot="19248995">
                <a:off x="3153469" y="3207926"/>
                <a:ext cx="599702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CFA6956-1DD0-CEC3-C79A-A53138359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8995">
                <a:off x="3153469" y="3207926"/>
                <a:ext cx="59970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3229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CF36B-693C-9913-2AF3-60DE521CF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92DDE-368B-2661-6643-802331E2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Linking Marginal, Conditional, and Joint Probabilities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77BBDB-5BC5-38ED-9C73-17A84BCD5DFD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ACD6E0-ED30-A0F5-3A8D-113B2A89DC7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93D1DD-E021-E351-B36C-967CFE1D270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4EA671A-2594-041A-1923-661983BF4E38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3FB9E79-FE29-04F5-2A9A-B709AFAF359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6C14354-47C9-2283-4638-EBBED41B7D4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A19755-B1E6-E8A4-3A1C-E5DC18BD6143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F4FA8E-A99F-4FD1-7325-C3635508EECA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114085-1525-6F0B-0D7C-5DD0EDB917D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A1BD30-7406-C223-B800-782A29EAB9E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B15BDCB-157E-8B21-FD34-BFEFC3E6815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D39A697-B4FA-2BC2-0B07-0E775E5B36B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B0F9C4-1E7C-E76C-6AE7-0D0F800F4A54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4E2A48-6A74-FEDD-414E-F7D5933DBB8B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036F0-00A7-F90F-6778-976E3A44E8BC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7EF03545-2964-B9FF-C22A-03DF966A29DA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A802DB8-FD17-784E-8701-917A1F5B8604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3F97B73-F0DE-8455-690E-F485C3EE8D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00FB29-2E1A-5AA5-F0DA-1326D39D73C1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11477-79F2-1B50-C395-5657A44933D4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56BB3-F803-85AD-F031-669412DDDB80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DF1399-BA80-E35A-466D-76A7440548D3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A7D5671-2497-B065-E889-69DD6421D7DD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2040B7-665E-36F2-72CA-9EEAE6093ECB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4A06637-86FD-313A-31DF-64E644931CB0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0F812F4-B7B3-4292-6166-EC191D9BE53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5C5E81D-1318-5B91-C43A-402BD6DFF751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856953-4DCF-22DC-AE65-E3C310FF7E12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B80DD8-3E4A-655E-9CD5-809615D2782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011852-93EE-6F89-656B-5D1E9FFEF5E1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5E5C5-ADBB-E5A4-4EDC-E3C5C0D546BB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E4EB5E-8426-B364-6866-9AE2E38D7AA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9572E-1E43-A234-B0F9-D36C6A7E31F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E3F65D-35A4-9770-89EC-C3FF83EEDBD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1AB065-0732-18B1-B40C-10A51DEFA2BF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274D4E-D3D7-A56C-470B-2B71E826A0A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0986A02-68A5-D4BC-299E-A7668BFE5040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9ED2E16-4D07-BA60-AEF5-804D5EDE74DD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0CE5BBB-D893-0B6C-BAC2-732ABCBC1D19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04F686A-855C-AAB2-127E-B79C4FBFC718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796FD1-6341-6EB3-CDDA-3010EE96C05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6C1A49-E53E-01C7-DF98-51BB13E7EE11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B9F9F9-7D49-FB19-8E27-B7239B91131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9DED56-4FC7-3225-9382-925C959C4852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25855A-07F8-437B-4462-B799B2A8EAD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476A49-C575-7059-DFF9-DBED94CD1F44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AAE0A3-1095-71D6-36EB-9A780ED93AE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43654F-9D73-C620-0D87-0A7A5B2471F0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888574-057C-2BFD-92F4-D0A7D671B442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1340125-F9E1-424C-4F2A-BDFACFC20A4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3AFB629-A895-12CE-5BB2-E5E23086D292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854F81D-F7AA-62A8-4BC4-9E1E89EBADD6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41C7A6F-22E1-11E0-1CFF-757564CEABA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69628E-A074-DF2B-4BE4-736C637DF51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3DCD923-D93C-CCA0-3AE8-7ACDEEDDCD9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C37649-C51E-5605-DFD2-5C226CBEFDE3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E3903A-7480-57D7-A7B5-356B8899DBBB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1ED982-8D97-6564-E739-E80E8C99BF49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763DC7-F3BE-6041-FF1D-8122F6036A1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1EABA7-0569-32E0-B15D-133E3FD1B7BD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B0F3CB4C-099E-1519-62C0-0906FFC4E1B9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7AF8A9C-FCB9-9088-F737-792621652F73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325E173-D827-C39D-350A-2D375B32C2CA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881378C-359F-3BA7-D0B3-02C48403275F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8EB49D-5B18-7E03-B2C0-FBF96CEC66BC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8A987E-5EAF-086B-641F-4365406E84C3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26357FB-29B6-0CC5-530A-901910E6E0FD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26357FB-29B6-0CC5-530A-901910E6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15B4AEC-DC38-67B0-8C0A-76A3B74AF031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15B4AEC-DC38-67B0-8C0A-76A3B74A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F3E70E-F735-44B9-D8F4-8C92DE07857F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F3E70E-F735-44B9-D8F4-8C92DE078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E00FCB6-C64C-A8B9-E4F5-7E4F5751CA57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E00FCB6-C64C-A8B9-E4F5-7E4F5751C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63ED1-8262-B754-CC59-B19F7BB30F36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63ED1-8262-B754-CC59-B19F7BB3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F0F15B8-3A5C-6C11-E12B-8AF354BB90B4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F0F15B8-3A5C-6C11-E12B-8AF354BB9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A6CC04D-FDD6-6DD4-73A5-678CA858E9CE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A6CC04D-FDD6-6DD4-73A5-678CA858E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90B8FD2-0880-CBB9-A966-EC6E4171530D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90B8FD2-0880-CBB9-A966-EC6E41715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F0CC620-AC53-D087-AC2A-0DC5FAAA98CC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F0CC620-AC53-D087-AC2A-0DC5FAAA9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976BD3A9-DFFB-CB9F-7C68-BC5A66256C87}"/>
              </a:ext>
            </a:extLst>
          </p:cNvPr>
          <p:cNvSpPr/>
          <p:nvPr/>
        </p:nvSpPr>
        <p:spPr>
          <a:xfrm>
            <a:off x="0" y="625660"/>
            <a:ext cx="4562667" cy="3024954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72519D3-52A2-556B-31FD-0127F1D20EF4}"/>
                  </a:ext>
                </a:extLst>
              </p:cNvPr>
              <p:cNvSpPr txBox="1"/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one uncertainty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another uncertainty.  Then</a:t>
                </a:r>
                <a:br>
                  <a:rPr lang="en-US" sz="2400">
                    <a:solidFill>
                      <a:schemeClr val="accent1"/>
                    </a:solidFill>
                  </a:rPr>
                </a:br>
                <a:endParaRPr lang="en-US" sz="240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72519D3-52A2-556B-31FD-0127F1D20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blipFill>
                <a:blip r:embed="rId11"/>
                <a:stretch>
                  <a:fillRect l="-2367" t="-1598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F5E908D5-1540-F8A2-53AD-E80C297C3E50}"/>
              </a:ext>
            </a:extLst>
          </p:cNvPr>
          <p:cNvSpPr/>
          <p:nvPr/>
        </p:nvSpPr>
        <p:spPr>
          <a:xfrm>
            <a:off x="8295597" y="609904"/>
            <a:ext cx="3896404" cy="2426743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13669B-3641-C022-FE2E-2D160F559F0A}"/>
              </a:ext>
            </a:extLst>
          </p:cNvPr>
          <p:cNvSpPr txBox="1"/>
          <p:nvPr/>
        </p:nvSpPr>
        <p:spPr>
          <a:xfrm rot="2611131">
            <a:off x="9614038" y="1529205"/>
            <a:ext cx="1973308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7C4EF24-590E-3074-8F0A-823CB2326BDB}"/>
              </a:ext>
            </a:extLst>
          </p:cNvPr>
          <p:cNvSpPr/>
          <p:nvPr/>
        </p:nvSpPr>
        <p:spPr>
          <a:xfrm>
            <a:off x="1801424" y="4930509"/>
            <a:ext cx="400367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9F94A97-3128-88CE-8626-CBD3DCF6D09C}"/>
                  </a:ext>
                </a:extLst>
              </p:cNvPr>
              <p:cNvSpPr txBox="1"/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9F94A97-3128-88CE-8626-CBD3DCF6D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0F0A7E9A-13E4-A358-A649-CCD2B3D056F5}"/>
              </a:ext>
            </a:extLst>
          </p:cNvPr>
          <p:cNvSpPr/>
          <p:nvPr/>
        </p:nvSpPr>
        <p:spPr>
          <a:xfrm rot="5400000">
            <a:off x="3727021" y="3191895"/>
            <a:ext cx="668659" cy="1414522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BACA565-AF23-2A70-CA2C-EEADB06AAA4B}"/>
                  </a:ext>
                </a:extLst>
              </p:cNvPr>
              <p:cNvSpPr txBox="1"/>
              <p:nvPr/>
            </p:nvSpPr>
            <p:spPr>
              <a:xfrm rot="19248995">
                <a:off x="3153469" y="3207926"/>
                <a:ext cx="599702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BACA565-AF23-2A70-CA2C-EEADB06AA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8995">
                <a:off x="3153469" y="3207926"/>
                <a:ext cx="59970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57114FC5-A3B5-B7D0-FEB0-37CC4239463B}"/>
              </a:ext>
            </a:extLst>
          </p:cNvPr>
          <p:cNvSpPr/>
          <p:nvPr/>
        </p:nvSpPr>
        <p:spPr>
          <a:xfrm>
            <a:off x="2239314" y="4912367"/>
            <a:ext cx="664723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34714C4-1A4E-94C7-FD50-E79F3796F2CA}"/>
                  </a:ext>
                </a:extLst>
              </p:cNvPr>
              <p:cNvSpPr txBox="1"/>
              <p:nvPr/>
            </p:nvSpPr>
            <p:spPr>
              <a:xfrm rot="19704478">
                <a:off x="2807773" y="5458208"/>
                <a:ext cx="1156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34714C4-1A4E-94C7-FD50-E79F3796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4478">
                <a:off x="2807773" y="5458208"/>
                <a:ext cx="115699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7417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126C4-7ABD-5A48-A403-F7F4D5C9C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4D3A-E9ED-CF21-E3C5-064F204B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Linking Marginal, Conditional, and Joint Probabilities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F853BC-49C4-721D-A0AF-C852F48B8BF6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E7F3C2-5368-E7AA-F861-9471F73179B7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90C5F2C-08F7-BA1D-A2BF-D218EFFF2C5A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A32D0F2-35E8-3886-A05F-A7192E1D7D07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FF5F432-02A2-CB75-9FC6-0F340E77CF7E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61A001F-F6B2-583A-0AB6-A57B27F9E6BB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CDA2B1-9469-11FD-FF04-A15BC197AF0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5A3C16-6A71-A115-0578-09981192812C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7EB4CC-1F31-9C76-041A-9F8CF29094B4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AD2143-7570-3E1B-53E2-65B0F00BDE8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7119F3-D09E-6571-EAC0-5ED83D69022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81F41AC-1409-CAF3-76D0-2782C237C68B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78911A0-5E45-A569-1717-57C03E6D062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BD32C5-317F-9853-9092-2EEFEDA167E8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C1F16-7FF5-D460-8E2F-521C9C09B3FD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B66084DB-D453-B768-B3BD-24C0A9605D14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27DDCB1E-AE00-5BC9-62CD-2FA8E05982D2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E69B91D-D6D6-F416-1632-108A92BF52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529B30-4B16-507D-4BCA-AC6B6AFF1194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2E64E-707E-8D82-4A3D-081A45462D07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C9ED3-5498-6EE3-602F-B5FAAE55911D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C4F2C8-A4A7-EDDE-6821-26D3E66FAEF8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900D0F-9618-ED61-475A-FD2A88B59BF0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15B46F6-DA9B-7E00-7EA0-B50F1729F91E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1A29A67-4C1F-523F-A773-B541A3D8C969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2D63B7-3FA1-46D6-D1DF-48A38464B961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291501-6466-B0C8-7298-B94029859BE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78B3A3-F98C-0F54-6F1F-D055BC2FC642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374A8B-9076-F034-45E8-2296D81C16E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3DC830-2976-3AD5-4F8B-7DD25EB1AB0A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EEA1B0-C796-AF3A-4F6B-53905BF4127E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64E8F9-96EC-CB8E-146D-B9BB223090FE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69D3EB-23DF-81EB-CDC6-09A929A2CDE7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33B44-7975-A53B-25C0-2E443B605C65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79227-4E74-0447-CB34-C0EAFD4064A8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DF24C33-FC69-9782-F139-9FAFB995E76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E6355E-B27D-BF2C-1993-8CBC491F8009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1E20884-52C7-B8B4-F17D-7080ED2F325A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7334E0F-D312-04A0-83F7-E697CF7DAC98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342AC06-16BD-7F91-284E-7A7A8381523C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726DCC-E712-D191-AEB1-06AB8D969FA1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172E19-0007-AF3F-F61C-3D44DB414F20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D0B85E-22BA-539B-DEF7-10615EEC2150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600A28-1A49-5022-7B00-D2651CE5E544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C8880B-C22E-F5D5-44AF-A6D3F9630E36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F97CB8-DDD7-BC57-46BB-7CB8BDD3479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25A406-39D6-0A64-93DC-894674606EF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D5A0B50-1931-D4A2-A6A5-F45F115F49C2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583CF46-C422-30CF-F8AC-8B041BB598E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AE64ADB-4874-9862-87C5-726191D655ED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D407B7C-BE58-70B2-2A31-B70D7A32DA9A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CCD5404-EE43-C66C-FC53-E003E838D78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1878D4F-FBCA-7E5C-B487-BA1866766727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A09300-25D2-62A3-3818-E1B3214198F7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EED1C5-868F-FFAA-AB85-7A1A345FA5B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2946E7-903A-D797-C828-90EC96A606B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50CF6F-42C6-0CA0-0D33-D68FBB68A94D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057727-6314-48D7-154F-EED4A9F7AF65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B30953-9E8E-E03B-42DB-7F8298204B8F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3F4A5D-5825-C859-F489-765185781648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FD60479-41D9-AEAD-ACF6-FE22B8618EDD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F4EE09C-18F9-B0FB-41A4-EC818AD32FD9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36B1FC5-CE8F-34CF-425E-66A146E8C5F2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6933EDC-0B70-E927-97AD-11D95E812EAE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2D69019-CAA5-4C69-83A9-C10B3877CB26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CAD0445-1F7C-8CC1-8187-8873A0200926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7A990A-574F-7C85-3E55-98E19B07B9C6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7A990A-574F-7C85-3E55-98E19B07B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1B3AC3-2B03-53B3-4D15-1D7D7A8C602D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1B3AC3-2B03-53B3-4D15-1D7D7A8C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5759611-3275-B96B-E19C-64EC6E61F1FB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5759611-3275-B96B-E19C-64EC6E61F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6F2B64-4F1A-1EFD-65C7-7272428ADA2B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6F2B64-4F1A-1EFD-65C7-7272428A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1B6790-57F1-D125-02DC-2FD82DA045FB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1B6790-57F1-D125-02DC-2FD82DA04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BE96BC-0BCA-106D-A08E-88BB569E50A3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BE96BC-0BCA-106D-A08E-88BB569E5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FE18CE-0772-DC4B-FEC8-EE6A508BC56A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FE18CE-0772-DC4B-FEC8-EE6A508B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69CBC74-E6C6-415C-0C13-8FB9653502CF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69CBC74-E6C6-415C-0C13-8FB965350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E9036D2-A2D7-4FC7-5237-3ED058D30DD9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E9036D2-A2D7-4FC7-5237-3ED058D30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113EAEB-AA3B-E1A0-C592-4BEE688A6055}"/>
              </a:ext>
            </a:extLst>
          </p:cNvPr>
          <p:cNvSpPr/>
          <p:nvPr/>
        </p:nvSpPr>
        <p:spPr>
          <a:xfrm>
            <a:off x="0" y="625660"/>
            <a:ext cx="4562667" cy="3024954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BBC6F0-2B4F-F424-B6D9-FCBDD41E92C1}"/>
                  </a:ext>
                </a:extLst>
              </p:cNvPr>
              <p:cNvSpPr txBox="1"/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one uncertainty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another uncertainty.  Then</a:t>
                </a:r>
                <a:br>
                  <a:rPr lang="en-US" sz="2400">
                    <a:solidFill>
                      <a:schemeClr val="accent1"/>
                    </a:solidFill>
                  </a:rPr>
                </a:br>
                <a:endParaRPr lang="en-US" sz="240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BBC6F0-2B4F-F424-B6D9-FCBDD41E9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blipFill>
                <a:blip r:embed="rId11"/>
                <a:stretch>
                  <a:fillRect l="-2367" t="-1598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C70008B8-2547-459A-859A-1ACBF21706D6}"/>
              </a:ext>
            </a:extLst>
          </p:cNvPr>
          <p:cNvSpPr/>
          <p:nvPr/>
        </p:nvSpPr>
        <p:spPr>
          <a:xfrm>
            <a:off x="8295597" y="609904"/>
            <a:ext cx="3896404" cy="2426743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6287650-6230-93F7-28AA-84F7453223F6}"/>
              </a:ext>
            </a:extLst>
          </p:cNvPr>
          <p:cNvSpPr txBox="1"/>
          <p:nvPr/>
        </p:nvSpPr>
        <p:spPr>
          <a:xfrm rot="2611131">
            <a:off x="9614038" y="1529205"/>
            <a:ext cx="1973308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A938B88-E1D1-64E6-88FB-B972B100DD87}"/>
              </a:ext>
            </a:extLst>
          </p:cNvPr>
          <p:cNvSpPr/>
          <p:nvPr/>
        </p:nvSpPr>
        <p:spPr>
          <a:xfrm>
            <a:off x="1801424" y="4930509"/>
            <a:ext cx="400367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DFA5257-9A59-663E-B5FC-B42D1598C611}"/>
                  </a:ext>
                </a:extLst>
              </p:cNvPr>
              <p:cNvSpPr txBox="1"/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DFA5257-9A59-663E-B5FC-B42D1598C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8B884A64-F302-9C57-1A72-740E759A0F92}"/>
              </a:ext>
            </a:extLst>
          </p:cNvPr>
          <p:cNvSpPr/>
          <p:nvPr/>
        </p:nvSpPr>
        <p:spPr>
          <a:xfrm rot="5400000">
            <a:off x="3727021" y="3191895"/>
            <a:ext cx="668659" cy="1414522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F26B241-461B-F353-BDCE-747015CF43FB}"/>
                  </a:ext>
                </a:extLst>
              </p:cNvPr>
              <p:cNvSpPr txBox="1"/>
              <p:nvPr/>
            </p:nvSpPr>
            <p:spPr>
              <a:xfrm rot="19248995">
                <a:off x="3153469" y="3207926"/>
                <a:ext cx="599702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F26B241-461B-F353-BDCE-747015CF4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8995">
                <a:off x="3153469" y="3207926"/>
                <a:ext cx="59970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D6F01639-502F-3BBF-13BF-889BDD1B30F4}"/>
              </a:ext>
            </a:extLst>
          </p:cNvPr>
          <p:cNvSpPr/>
          <p:nvPr/>
        </p:nvSpPr>
        <p:spPr>
          <a:xfrm>
            <a:off x="2239314" y="4912367"/>
            <a:ext cx="664723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C49C9D4-5DE8-F094-A5CE-887DAB188BBD}"/>
                  </a:ext>
                </a:extLst>
              </p:cNvPr>
              <p:cNvSpPr txBox="1"/>
              <p:nvPr/>
            </p:nvSpPr>
            <p:spPr>
              <a:xfrm rot="19704478">
                <a:off x="2807773" y="5458208"/>
                <a:ext cx="1156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C49C9D4-5DE8-F094-A5CE-887DAB18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4478">
                <a:off x="2807773" y="5458208"/>
                <a:ext cx="115699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B36D80A0-4619-B858-DDB9-87AE6FA160AE}"/>
              </a:ext>
            </a:extLst>
          </p:cNvPr>
          <p:cNvSpPr/>
          <p:nvPr/>
        </p:nvSpPr>
        <p:spPr>
          <a:xfrm>
            <a:off x="4677078" y="3016226"/>
            <a:ext cx="664723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7EB42D-FBD2-66E2-B584-3ECD1A6F025C}"/>
                  </a:ext>
                </a:extLst>
              </p:cNvPr>
              <p:cNvSpPr txBox="1"/>
              <p:nvPr/>
            </p:nvSpPr>
            <p:spPr>
              <a:xfrm rot="19704478">
                <a:off x="5245537" y="3562067"/>
                <a:ext cx="1156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7EB42D-FBD2-66E2-B584-3ECD1A6F0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4478">
                <a:off x="5245537" y="3562067"/>
                <a:ext cx="115699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6123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C56C9-0CD1-ADC1-8203-1ACFEB05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D8D-481D-DA40-6B1C-8C89F11E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Linking Marginal, Conditional, and Joint Probabilities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BD715A-9C30-E9CB-DAC3-B3778FF7BF9E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CD542AE-1D9E-C100-64B7-8F3DFE989DE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61A93BD-6586-F0CB-9358-1E108B1CB7C2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5747540-656F-2E2A-ADE4-CEC56FF013A5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72C90B2-FE5F-386B-69CD-DA224EE2CF2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52FEA04-A85C-77CE-3C35-25E6BF1817E5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272FC8-96BE-C3D5-2228-E4FA197E662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90F4A90-B949-CE57-A077-DC349EFE3F2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BEB87C-B8A3-6949-EA90-B13C3AE64579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08B709-BEC1-6407-23FD-F9B1202C972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DCE1AC-03FB-A4FD-B6A5-10FF006B0361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8ECED9-EFE2-FB80-CC6F-69629DE22CF5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DB0580A-C98D-7A4F-EAC9-7752D3AE2080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B60C25-F3D3-C4EA-6CD1-77419140F100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A6C79-FD7E-5E20-86AF-37459234B940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65816830-7DE7-E518-F97D-EEC998D3D1AF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2EA0CE36-4555-107B-15C8-DE1A6C5CEEB0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E0D73071-E8E8-2B9C-24C7-0A3E9D9051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8941B7-08AD-76BC-B58D-64C099969747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B453-6BF1-AAEE-86E6-03F47CC2B748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99917-A367-7A7F-1FB9-F35FA54F71BD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0D35AD-5A54-3689-630B-7A617304B949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E15EB3-0D16-3445-548C-895C93007ED4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DC15D7-69E2-2F1E-6F0E-C9B8103DA0DC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AA90CBC-6274-1C12-7FEB-129ADD59170E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C445850-1EB2-2B6F-1E6C-532B04441ED2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6B5A38D-E509-A9AB-3615-949C1FC8859A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5997E9-6745-7650-F025-408916DE9D09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FAC21-B264-DB8B-CF60-95F1E5D1B7A4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9B033C-0FD1-6BAC-4E33-EA7DFB3E36E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11C2DE-79A7-D751-E972-87E0B8444258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7AF25-7BC6-C3ED-145B-9D7621FF849A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653DF-C4E7-3078-5764-45E411C3A3DF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200B64-2DDD-F074-AD7E-EA2CBF040DB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9B8C22-5D78-DFC9-63F2-AFB2E8D49D11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3D51204-DBBF-3A6D-279D-796E0F28F611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E79A8FD-EFEA-594C-0A44-8D1513BD60B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023D91-BBB2-D377-9D14-D3B33E78292F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02E61D1-5449-E583-F14C-66743AEFA54C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A48D54D-E987-6E87-6091-B24C15B32675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F5EE18-4F13-E3FE-02AD-C37724508834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F30BB9-2B82-718E-4C41-BA4B8EB71F27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C6DE39-B7AF-012E-2369-8F49A1B656D6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CB3984-24E6-2EB6-A16E-FD91D62A78E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455914-A766-7FBE-E892-C4D4D64D4BB3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D9FE36-E38F-B186-AAEF-3CC295AD3246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642DAA-EF9D-3FD5-8EC5-8D9C541FB3CA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CB0294-C93D-0C39-44D6-D0CAE7010C4F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9760EC-BD0F-ED1B-568D-6300E74DDDB4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3CCD392-1BB1-6060-0877-C8BF8B0E083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899EFAC-B68C-AB8C-5B56-D64395BF4458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A6AEC5A-B88E-BD96-7523-A5052D46CA3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27F6159-5A8D-AB4C-35A9-0C59232ED8A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8E8BF-41CA-961E-542B-5F9DF9D452B5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DD6D20-0CBE-BFAD-56A2-D13F3921C82D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AFCAF2-8C08-4119-34A3-26DB3624BE9C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446F1A-3205-DCCA-3B5C-7B889145AAC6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6CDFB3-EBC1-00F9-291B-BB02E7AE02D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347F86-0116-8A53-B2C7-31416751958D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3B07FC-BF67-A51C-4CCC-92611E40400E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81DFB1A-579A-9F5C-EBDA-D1CB5A9332F9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326FFE-073D-2C21-0C84-4544FC9FA89F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D442068-D771-29E7-7D78-0298400DE8A4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C76F881-88DF-5D97-F524-2D4E6D51B398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14D130-F12A-273F-2D1A-02BE7D746676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B4D2BF-4DE9-C21C-05E7-E7806539C5A7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2EFB5C-2F07-39CA-723A-E58B6E8368DE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2EFB5C-2F07-39CA-723A-E58B6E836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B0E90EA-39E1-DF6E-40B2-4C82B7468C49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B0E90EA-39E1-DF6E-40B2-4C82B7468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6995625-3456-2505-5ADF-11FA86A9AA3C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6995625-3456-2505-5ADF-11FA86A9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AEC54F0-B365-BDFC-72DB-2CCE5DD4E663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AEC54F0-B365-BDFC-72DB-2CCE5DD4E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06A8FEF-DB4D-C4DC-5F6B-FFAF2D5573E0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06A8FEF-DB4D-C4DC-5F6B-FFAF2D557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C7C485-17A1-15D8-14B5-4B59AFB79937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C7C485-17A1-15D8-14B5-4B59AFB7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E58D4-2476-A026-D153-314CCED3DFD9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E58D4-2476-A026-D153-314CCED3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816D0-D8E9-3AD9-6841-6FF4CC71DCD1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816D0-D8E9-3AD9-6841-6FF4CC71D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03F4803-3039-B5AF-DECF-69E92DB2CF7B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03F4803-3039-B5AF-DECF-69E92DB2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F6DD61E8-E94D-389E-ECB6-CD2A53E5D218}"/>
              </a:ext>
            </a:extLst>
          </p:cNvPr>
          <p:cNvSpPr/>
          <p:nvPr/>
        </p:nvSpPr>
        <p:spPr>
          <a:xfrm>
            <a:off x="0" y="625660"/>
            <a:ext cx="4562667" cy="3024954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9DAA2D3-D590-4274-83F8-E816841C5F6F}"/>
                  </a:ext>
                </a:extLst>
              </p:cNvPr>
              <p:cNvSpPr txBox="1"/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one uncertainty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>
                    <a:solidFill>
                      <a:schemeClr val="accent1"/>
                    </a:solidFill>
                  </a:rPr>
                  <a:t> be a resolution of another uncertainty.  Then</a:t>
                </a:r>
                <a:br>
                  <a:rPr lang="en-US" sz="2400">
                    <a:solidFill>
                      <a:schemeClr val="accent1"/>
                    </a:solidFill>
                  </a:rPr>
                </a:br>
                <a:endParaRPr lang="en-US" sz="240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9DAA2D3-D590-4274-83F8-E816841C5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11" y="901861"/>
                <a:ext cx="4119093" cy="2669129"/>
              </a:xfrm>
              <a:prstGeom prst="rect">
                <a:avLst/>
              </a:prstGeom>
              <a:blipFill>
                <a:blip r:embed="rId11"/>
                <a:stretch>
                  <a:fillRect l="-2367" t="-1598" b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D54B1C0D-2C6A-9B5A-69F2-7F6DC842E572}"/>
              </a:ext>
            </a:extLst>
          </p:cNvPr>
          <p:cNvSpPr/>
          <p:nvPr/>
        </p:nvSpPr>
        <p:spPr>
          <a:xfrm>
            <a:off x="8295597" y="609904"/>
            <a:ext cx="3896404" cy="2426743"/>
          </a:xfrm>
          <a:prstGeom prst="rect">
            <a:avLst/>
          </a:prstGeom>
          <a:solidFill>
            <a:srgbClr val="404040">
              <a:alpha val="8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F5DF46-0884-7830-598D-52E7469F6FF8}"/>
              </a:ext>
            </a:extLst>
          </p:cNvPr>
          <p:cNvSpPr txBox="1"/>
          <p:nvPr/>
        </p:nvSpPr>
        <p:spPr>
          <a:xfrm rot="2611131">
            <a:off x="9614038" y="1529205"/>
            <a:ext cx="1973308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0E8576D-3C28-C361-40BD-E048D93BE8DC}"/>
              </a:ext>
            </a:extLst>
          </p:cNvPr>
          <p:cNvSpPr/>
          <p:nvPr/>
        </p:nvSpPr>
        <p:spPr>
          <a:xfrm>
            <a:off x="1801424" y="4930509"/>
            <a:ext cx="400367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8ADBE1F-CD0C-AA00-F1E7-3B5307392593}"/>
                  </a:ext>
                </a:extLst>
              </p:cNvPr>
              <p:cNvSpPr txBox="1"/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8ADBE1F-CD0C-AA00-F1E7-3B5307392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8995">
                <a:off x="1195505" y="4773362"/>
                <a:ext cx="58621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9681FE58-7FAB-D3AC-A4E9-50B37F125926}"/>
              </a:ext>
            </a:extLst>
          </p:cNvPr>
          <p:cNvSpPr/>
          <p:nvPr/>
        </p:nvSpPr>
        <p:spPr>
          <a:xfrm rot="5400000">
            <a:off x="3727021" y="3191895"/>
            <a:ext cx="668659" cy="1414522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0C1E178-56DB-079C-53A6-430D9E727CD4}"/>
                  </a:ext>
                </a:extLst>
              </p:cNvPr>
              <p:cNvSpPr txBox="1"/>
              <p:nvPr/>
            </p:nvSpPr>
            <p:spPr>
              <a:xfrm rot="19248995">
                <a:off x="3153469" y="3207926"/>
                <a:ext cx="599702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0C1E178-56DB-079C-53A6-430D9E72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8995">
                <a:off x="3153469" y="3207926"/>
                <a:ext cx="59970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89290444-E0AF-9C04-1C5D-891FE1EA5155}"/>
              </a:ext>
            </a:extLst>
          </p:cNvPr>
          <p:cNvSpPr/>
          <p:nvPr/>
        </p:nvSpPr>
        <p:spPr>
          <a:xfrm>
            <a:off x="2239314" y="4912367"/>
            <a:ext cx="664723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FA372FB-A8DE-70DA-396A-F5565E9B6736}"/>
                  </a:ext>
                </a:extLst>
              </p:cNvPr>
              <p:cNvSpPr txBox="1"/>
              <p:nvPr/>
            </p:nvSpPr>
            <p:spPr>
              <a:xfrm rot="19704478">
                <a:off x="2807773" y="5458208"/>
                <a:ext cx="1156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FA372FB-A8DE-70DA-396A-F5565E9B6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4478">
                <a:off x="2807773" y="5458208"/>
                <a:ext cx="115699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736E79EB-040C-98B7-AD50-DB718547B9B9}"/>
              </a:ext>
            </a:extLst>
          </p:cNvPr>
          <p:cNvSpPr/>
          <p:nvPr/>
        </p:nvSpPr>
        <p:spPr>
          <a:xfrm>
            <a:off x="4677078" y="3016226"/>
            <a:ext cx="664723" cy="102114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4CE9E0C-49B1-687D-382E-394C7CCF53F1}"/>
                  </a:ext>
                </a:extLst>
              </p:cNvPr>
              <p:cNvSpPr txBox="1"/>
              <p:nvPr/>
            </p:nvSpPr>
            <p:spPr>
              <a:xfrm rot="19704478">
                <a:off x="5245537" y="3562067"/>
                <a:ext cx="1156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4CE9E0C-49B1-687D-382E-394C7CCF5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4478">
                <a:off x="5245537" y="3562067"/>
                <a:ext cx="115699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189215E-7D4F-1475-5AFC-B51E6D358F14}"/>
                  </a:ext>
                </a:extLst>
              </p:cNvPr>
              <p:cNvSpPr txBox="1"/>
              <p:nvPr/>
            </p:nvSpPr>
            <p:spPr>
              <a:xfrm rot="19850014">
                <a:off x="998864" y="571828"/>
                <a:ext cx="3943409" cy="1019446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box>
                        <m:boxPr>
                          <m:ctrlP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189215E-7D4F-1475-5AFC-B51E6D358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50014">
                <a:off x="998864" y="571828"/>
                <a:ext cx="3943409" cy="10194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DD71D26-DB16-0968-EF05-138D0DDEA261}"/>
              </a:ext>
            </a:extLst>
          </p:cNvPr>
          <p:cNvCxnSpPr>
            <a:cxnSpLocks/>
          </p:cNvCxnSpPr>
          <p:nvPr/>
        </p:nvCxnSpPr>
        <p:spPr>
          <a:xfrm>
            <a:off x="3870932" y="998811"/>
            <a:ext cx="1911989" cy="79200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4448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B1608-10CD-BDFF-D48A-6F004014F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62A7-7C17-7FCD-4F65-39AA30C0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565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The Marginal-Conditional Method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4D08CF-BBF5-9DB8-7F05-742D9C976153}"/>
              </a:ext>
            </a:extLst>
          </p:cNvPr>
          <p:cNvGrpSpPr/>
          <p:nvPr/>
        </p:nvGrpSpPr>
        <p:grpSpPr>
          <a:xfrm>
            <a:off x="4687619" y="625659"/>
            <a:ext cx="3677386" cy="2567724"/>
            <a:chOff x="65939" y="2489779"/>
            <a:chExt cx="3677386" cy="25677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103E6B-B5BC-8538-39FE-AB30925E0B64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AED46-3C98-8A63-CEF0-15704D2F0757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9048C9C-972B-E65B-2E54-E1DAD91AEDA2}"/>
                  </a:ext>
                </a:extLst>
              </p:cNvPr>
              <p:cNvCxnSpPr>
                <a:cxnSpLocks/>
                <a:stCxn id="54" idx="1"/>
                <a:endCxn id="54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4903ADB-D5CA-D24E-76D8-9A3B46BB583F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625E2B-399F-E1C1-C35A-61837EFCF79D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B4D82B-5E89-24F6-D73D-118228834A48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E28670-678C-0F10-FA9A-A2A17AB217F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A3996B-E1CD-2321-0E6D-27347C7CB12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A09211-57F4-EFC9-CDB2-E53310CF112C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595DA2-107C-3542-1502-979C736B28FC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0E3CFC-CFF2-EA6E-4D38-F79F605F813C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F30A5B-0D92-37C1-CCB7-4E76700A3AFF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96BD8D-BB66-CB48-F49C-940F7181E293}"/>
              </a:ext>
            </a:extLst>
          </p:cNvPr>
          <p:cNvSpPr txBox="1"/>
          <p:nvPr/>
        </p:nvSpPr>
        <p:spPr>
          <a:xfrm>
            <a:off x="308344" y="997104"/>
            <a:ext cx="3125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president’s uncertainty about how well the military will perform in war and whether a coup attempt by the military will succeed.  Assign probabilities depicting the idea that a military that is more effective in combat against other militarties is also more likely to be able to successfully pull off a coup.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298E-3B83-8065-19DE-88E946A5C095}"/>
              </a:ext>
            </a:extLst>
          </p:cNvPr>
          <p:cNvSpPr txBox="1"/>
          <p:nvPr/>
        </p:nvSpPr>
        <p:spPr>
          <a:xfrm>
            <a:off x="9165264" y="997104"/>
            <a:ext cx="283889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STEP 5: Use the relationship linking marginal &amp; conditional probabilities to joint probabilities to compute the joint probabilities.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20EDD6DB-DE5E-14F5-4189-F7F74A508325}"/>
              </a:ext>
            </a:extLst>
          </p:cNvPr>
          <p:cNvCxnSpPr>
            <a:cxnSpLocks/>
          </p:cNvCxnSpPr>
          <p:nvPr/>
        </p:nvCxnSpPr>
        <p:spPr>
          <a:xfrm rot="5400000">
            <a:off x="4357977" y="2008581"/>
            <a:ext cx="1476676" cy="3260778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D9CEC81-C0CB-150F-1A12-1F7223E8DCA2}"/>
              </a:ext>
            </a:extLst>
          </p:cNvPr>
          <p:cNvCxnSpPr>
            <a:cxnSpLocks/>
          </p:cNvCxnSpPr>
          <p:nvPr/>
        </p:nvCxnSpPr>
        <p:spPr>
          <a:xfrm rot="5400000">
            <a:off x="5988765" y="3638571"/>
            <a:ext cx="1475879" cy="1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B73B607-7DB7-C16A-719F-7A2CE6809A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8973" y="1648362"/>
            <a:ext cx="1476676" cy="398121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AA846-23E7-156D-E230-D1FF0B3A6D82}"/>
              </a:ext>
            </a:extLst>
          </p:cNvPr>
          <p:cNvSpPr txBox="1"/>
          <p:nvPr/>
        </p:nvSpPr>
        <p:spPr>
          <a:xfrm>
            <a:off x="3541184" y="3747089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poorly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B9674-EB08-E25C-1E73-25D2C6BE0A16}"/>
              </a:ext>
            </a:extLst>
          </p:cNvPr>
          <p:cNvSpPr txBox="1"/>
          <p:nvPr/>
        </p:nvSpPr>
        <p:spPr>
          <a:xfrm>
            <a:off x="6120217" y="380979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AAF12-F97A-45BF-3C1B-7186D35BF6BF}"/>
              </a:ext>
            </a:extLst>
          </p:cNvPr>
          <p:cNvSpPr txBox="1"/>
          <p:nvPr/>
        </p:nvSpPr>
        <p:spPr>
          <a:xfrm>
            <a:off x="9972799" y="3835503"/>
            <a:ext cx="1183360" cy="30777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/>
              <a:t>excellently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BAFD0A-8003-8C1F-39F1-C1063CC698FF}"/>
              </a:ext>
            </a:extLst>
          </p:cNvPr>
          <p:cNvGrpSpPr/>
          <p:nvPr/>
        </p:nvGrpSpPr>
        <p:grpSpPr>
          <a:xfrm>
            <a:off x="4963844" y="4377308"/>
            <a:ext cx="3677386" cy="2567724"/>
            <a:chOff x="65939" y="2489779"/>
            <a:chExt cx="3677386" cy="25677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0A3E04-7B44-1FD1-C79B-9E9070845FFE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6B1DCBC-F298-CBBB-B392-650C1113B2F5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99059F8-C798-F364-654D-947BAB7B1EFE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6AA4A3F-7344-8E47-0958-94F2A21D6F3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0AD80B4-69B5-C6F6-F5BD-FB6FA1CECE63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C1F53F-DC38-4746-8F11-F6EFA491A16A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1A1D7-6ADD-059C-A731-0E0ECD52A86B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E43615-EE1D-62CA-BABE-AF96C941F0C7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D1CF72-A4CB-79F2-D5F1-D3583384F8FA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2E2EB5-FE94-C936-8E8F-93FDCA48B3C2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D23E77-BE2B-570D-60F7-9DA47DCE14AA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4C2C6A-5968-BA72-F47C-CD65D1DF17B6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896AD5-C9CD-9C9C-898E-9F92C0DA23E3}"/>
              </a:ext>
            </a:extLst>
          </p:cNvPr>
          <p:cNvGrpSpPr/>
          <p:nvPr/>
        </p:nvGrpSpPr>
        <p:grpSpPr>
          <a:xfrm>
            <a:off x="1356577" y="4377308"/>
            <a:ext cx="3677386" cy="2567724"/>
            <a:chOff x="65939" y="2489779"/>
            <a:chExt cx="3677386" cy="25677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055240-B972-C370-97F9-BB58377A81DC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4466EAF-8A58-33AB-B735-C8AF80812564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4DC566C-7013-9E32-CEA1-0FBF41ED547A}"/>
                  </a:ext>
                </a:extLst>
              </p:cNvPr>
              <p:cNvCxnSpPr>
                <a:cxnSpLocks/>
                <a:stCxn id="33" idx="1"/>
                <a:endCxn id="33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14301B3-B50A-B93F-25C3-B33037494B9A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3652F7B-975B-3748-EB12-B9A7D5C330AF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CB2ED-8391-038E-EF74-BCA66C0C16B0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4CDE3-EE24-A2FE-1761-E7945046C718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7AF278-84C0-F79F-37B5-CC06AA2B72DE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7517D6-4ACB-5667-CF96-7C872299EC8F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7BC5DC-344F-6EAD-C47F-EA5F2F814208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E70B24-DDEC-F664-CE1E-E302B19D5FA0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DFE8B7-B656-4DE3-08B9-C3768838106B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16ABD0-17EB-20FB-3AB7-01DBB36822A5}"/>
              </a:ext>
            </a:extLst>
          </p:cNvPr>
          <p:cNvGrpSpPr/>
          <p:nvPr/>
        </p:nvGrpSpPr>
        <p:grpSpPr>
          <a:xfrm>
            <a:off x="8598570" y="4377308"/>
            <a:ext cx="3677386" cy="2567724"/>
            <a:chOff x="65939" y="2489779"/>
            <a:chExt cx="3677386" cy="25677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650F7F-FE5C-008B-51D7-6A068255A526}"/>
                </a:ext>
              </a:extLst>
            </p:cNvPr>
            <p:cNvGrpSpPr/>
            <p:nvPr/>
          </p:nvGrpSpPr>
          <p:grpSpPr>
            <a:xfrm>
              <a:off x="852181" y="3153976"/>
              <a:ext cx="2505685" cy="1610776"/>
              <a:chOff x="1634903" y="2189699"/>
              <a:chExt cx="4604532" cy="296001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CA41419-1E1A-EDE1-40A7-CCEC80F29F3F}"/>
                  </a:ext>
                </a:extLst>
              </p:cNvPr>
              <p:cNvSpPr/>
              <p:nvPr/>
            </p:nvSpPr>
            <p:spPr>
              <a:xfrm>
                <a:off x="1634903" y="2189699"/>
                <a:ext cx="4604532" cy="2960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C92E695-1413-9B8E-776D-C68B40AF4140}"/>
                  </a:ext>
                </a:extLst>
              </p:cNvPr>
              <p:cNvCxnSpPr>
                <a:cxnSpLocks/>
                <a:stCxn id="59" idx="1"/>
                <a:endCxn id="59" idx="3"/>
              </p:cNvCxnSpPr>
              <p:nvPr/>
            </p:nvCxnSpPr>
            <p:spPr>
              <a:xfrm>
                <a:off x="1634903" y="3669708"/>
                <a:ext cx="46045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52B7283-ACEA-8352-E085-E18EAF7B12F7}"/>
                  </a:ext>
                </a:extLst>
              </p:cNvPr>
              <p:cNvCxnSpPr/>
              <p:nvPr/>
            </p:nvCxnSpPr>
            <p:spPr>
              <a:xfrm>
                <a:off x="3042837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CAB9C09-D25A-2757-520F-A9C17620ADAE}"/>
                  </a:ext>
                </a:extLst>
              </p:cNvPr>
              <p:cNvCxnSpPr/>
              <p:nvPr/>
            </p:nvCxnSpPr>
            <p:spPr>
              <a:xfrm>
                <a:off x="4637725" y="2189699"/>
                <a:ext cx="0" cy="296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40EBF7-E8AB-9591-7B25-0511F7DFCBAE}"/>
                </a:ext>
              </a:extLst>
            </p:cNvPr>
            <p:cNvSpPr txBox="1"/>
            <p:nvPr/>
          </p:nvSpPr>
          <p:spPr>
            <a:xfrm rot="16200000">
              <a:off x="-801368" y="3728531"/>
              <a:ext cx="219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If coup attempted, will it succeed?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DE049E-3A68-BAEA-5A38-74EA39A5AA32}"/>
                </a:ext>
              </a:extLst>
            </p:cNvPr>
            <p:cNvSpPr txBox="1"/>
            <p:nvPr/>
          </p:nvSpPr>
          <p:spPr>
            <a:xfrm rot="16200000">
              <a:off x="191095" y="336267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74273E-E890-3C68-0BF0-238320D6E00B}"/>
                </a:ext>
              </a:extLst>
            </p:cNvPr>
            <p:cNvSpPr txBox="1"/>
            <p:nvPr/>
          </p:nvSpPr>
          <p:spPr>
            <a:xfrm>
              <a:off x="607250" y="2489779"/>
              <a:ext cx="3136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In a war, how well will the military perform?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48C140-F2F9-CB8A-FF1F-69221D288801}"/>
                </a:ext>
              </a:extLst>
            </p:cNvPr>
            <p:cNvSpPr txBox="1"/>
            <p:nvPr/>
          </p:nvSpPr>
          <p:spPr>
            <a:xfrm>
              <a:off x="656394" y="2766778"/>
              <a:ext cx="961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poorly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D1C3E7-24E5-ADA2-AAB3-23B3692F6410}"/>
                </a:ext>
              </a:extLst>
            </p:cNvPr>
            <p:cNvSpPr txBox="1"/>
            <p:nvPr/>
          </p:nvSpPr>
          <p:spPr>
            <a:xfrm>
              <a:off x="1462558" y="2770464"/>
              <a:ext cx="1023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moderately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2F06B3-1BF4-F63D-A225-1A557C3EC0D9}"/>
                </a:ext>
              </a:extLst>
            </p:cNvPr>
            <p:cNvSpPr txBox="1"/>
            <p:nvPr/>
          </p:nvSpPr>
          <p:spPr>
            <a:xfrm>
              <a:off x="2405672" y="2766778"/>
              <a:ext cx="11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excellently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6D3FAEA-94E2-01C0-90B0-D4B3941356D3}"/>
                </a:ext>
              </a:extLst>
            </p:cNvPr>
            <p:cNvSpPr txBox="1"/>
            <p:nvPr/>
          </p:nvSpPr>
          <p:spPr>
            <a:xfrm rot="16200000">
              <a:off x="220695" y="4168062"/>
              <a:ext cx="916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fail</a:t>
              </a:r>
              <a:endParaRPr lang="en-US" sz="12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337A641-A0FB-0549-3DBA-081A60266386}"/>
              </a:ext>
            </a:extLst>
          </p:cNvPr>
          <p:cNvSpPr/>
          <p:nvPr/>
        </p:nvSpPr>
        <p:spPr>
          <a:xfrm>
            <a:off x="2908986" y="5041505"/>
            <a:ext cx="843051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42066D-E87F-1D42-7919-2F406BE393C8}"/>
              </a:ext>
            </a:extLst>
          </p:cNvPr>
          <p:cNvSpPr/>
          <p:nvPr/>
        </p:nvSpPr>
        <p:spPr>
          <a:xfrm>
            <a:off x="3816432" y="5046898"/>
            <a:ext cx="821967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ED032A-8868-A448-38EF-F7C7457E946C}"/>
              </a:ext>
            </a:extLst>
          </p:cNvPr>
          <p:cNvSpPr/>
          <p:nvPr/>
        </p:nvSpPr>
        <p:spPr>
          <a:xfrm>
            <a:off x="5727791" y="5035730"/>
            <a:ext cx="748920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FF8A9E-CEF5-BCFC-DBEB-39B2CE096F10}"/>
              </a:ext>
            </a:extLst>
          </p:cNvPr>
          <p:cNvSpPr/>
          <p:nvPr/>
        </p:nvSpPr>
        <p:spPr>
          <a:xfrm>
            <a:off x="7433089" y="5077870"/>
            <a:ext cx="80936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CF7BD14-95D6-EC51-6667-623647E940D3}"/>
              </a:ext>
            </a:extLst>
          </p:cNvPr>
          <p:cNvSpPr/>
          <p:nvPr/>
        </p:nvSpPr>
        <p:spPr>
          <a:xfrm>
            <a:off x="9429133" y="5046898"/>
            <a:ext cx="723082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E446DE-22DD-4FC6-8A16-579A6184EF2C}"/>
              </a:ext>
            </a:extLst>
          </p:cNvPr>
          <p:cNvSpPr/>
          <p:nvPr/>
        </p:nvSpPr>
        <p:spPr>
          <a:xfrm>
            <a:off x="10215220" y="5034972"/>
            <a:ext cx="802425" cy="1610776"/>
          </a:xfrm>
          <a:prstGeom prst="rect">
            <a:avLst/>
          </a:prstGeom>
          <a:pattFill prst="wdDnDiag">
            <a:fgClr>
              <a:schemeClr val="tx1">
                <a:lumMod val="85000"/>
              </a:schemeClr>
            </a:fgClr>
            <a:bgClr>
              <a:schemeClr val="bg1">
                <a:lumMod val="75000"/>
                <a:lumOff val="25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B5BC65B-CA22-EA24-F17B-6C740099F4DA}"/>
                  </a:ext>
                </a:extLst>
              </p:cNvPr>
              <p:cNvSpPr txBox="1"/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B5BC65B-CA22-EA24-F17B-6C740099F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08" y="5139430"/>
                <a:ext cx="489835" cy="525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B990AD4-EB95-670D-BF0C-944C2981334B}"/>
                  </a:ext>
                </a:extLst>
              </p:cNvPr>
              <p:cNvSpPr txBox="1"/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B990AD4-EB95-670D-BF0C-944C29813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41" y="5193647"/>
                <a:ext cx="489835" cy="526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49A5920-6E64-22F5-DC4B-F21F32571BE7}"/>
                  </a:ext>
                </a:extLst>
              </p:cNvPr>
              <p:cNvSpPr txBox="1"/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49A5920-6E64-22F5-DC4B-F21F32571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388" y="5205131"/>
                <a:ext cx="489835" cy="526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F6DE710-692D-D63E-843A-8CB370C6FADB}"/>
                  </a:ext>
                </a:extLst>
              </p:cNvPr>
              <p:cNvSpPr txBox="1"/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F6DE710-692D-D63E-843A-8CB370C6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1" y="6007374"/>
                <a:ext cx="489835" cy="526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69131C-B9E3-C258-3E98-3C8A23348A7D}"/>
                  </a:ext>
                </a:extLst>
              </p:cNvPr>
              <p:cNvSpPr txBox="1"/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69131C-B9E3-C258-3E98-3C8A23348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10" y="5951656"/>
                <a:ext cx="489835" cy="5261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CE14D24-DCC3-D0FA-5057-9F528B2C4D5E}"/>
                  </a:ext>
                </a:extLst>
              </p:cNvPr>
              <p:cNvSpPr txBox="1"/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CE14D24-DCC3-D0FA-5057-9F528B2C4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88" y="5931005"/>
                <a:ext cx="489835" cy="524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3EA5AFD-73AA-617E-733D-BED2D46F3530}"/>
                  </a:ext>
                </a:extLst>
              </p:cNvPr>
              <p:cNvSpPr txBox="1"/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3EA5AFD-73AA-617E-733D-BED2D46F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98" y="3293053"/>
                <a:ext cx="489835" cy="54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511F246-E21F-810F-DEFE-51352621FC09}"/>
                  </a:ext>
                </a:extLst>
              </p:cNvPr>
              <p:cNvSpPr txBox="1"/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511F246-E21F-810F-DEFE-51352621F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3408497"/>
                <a:ext cx="489835" cy="5255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8270E34-AA60-59B7-1EF7-1BC0AC549F44}"/>
                  </a:ext>
                </a:extLst>
              </p:cNvPr>
              <p:cNvSpPr txBox="1"/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8270E34-AA60-59B7-1EF7-1BC0AC549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769" y="3375001"/>
                <a:ext cx="489835" cy="5248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123299D-5407-6AF6-75A7-9DF4AC89952A}"/>
                  </a:ext>
                </a:extLst>
              </p:cNvPr>
              <p:cNvSpPr txBox="1"/>
              <p:nvPr/>
            </p:nvSpPr>
            <p:spPr>
              <a:xfrm>
                <a:off x="5589429" y="1361414"/>
                <a:ext cx="489835" cy="54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123299D-5407-6AF6-75A7-9DF4AC899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29" y="1361414"/>
                <a:ext cx="489835" cy="5435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CF5561-6B23-31E3-23E9-EC8DFBF665D1}"/>
                  </a:ext>
                </a:extLst>
              </p:cNvPr>
              <p:cNvSpPr txBox="1"/>
              <p:nvPr/>
            </p:nvSpPr>
            <p:spPr>
              <a:xfrm>
                <a:off x="5606165" y="2271034"/>
                <a:ext cx="489835" cy="5263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CF5561-6B23-31E3-23E9-EC8DFBF6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165" y="2271034"/>
                <a:ext cx="489835" cy="5263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581ADC7-D567-2876-97DA-0989A9F457B2}"/>
                  </a:ext>
                </a:extLst>
              </p:cNvPr>
              <p:cNvSpPr txBox="1"/>
              <p:nvPr/>
            </p:nvSpPr>
            <p:spPr>
              <a:xfrm>
                <a:off x="6457331" y="1402902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581ADC7-D567-2876-97DA-0989A9F4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331" y="1402902"/>
                <a:ext cx="489835" cy="5255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CD4F5B1-D183-54C5-7FEB-49E415531B4F}"/>
                  </a:ext>
                </a:extLst>
              </p:cNvPr>
              <p:cNvSpPr txBox="1"/>
              <p:nvPr/>
            </p:nvSpPr>
            <p:spPr>
              <a:xfrm>
                <a:off x="6481784" y="2213328"/>
                <a:ext cx="489835" cy="5263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CD4F5B1-D183-54C5-7FEB-49E415531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84" y="2213328"/>
                <a:ext cx="489835" cy="5263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46E4398-391D-EFEB-E9C0-54339F1BBB1C}"/>
                  </a:ext>
                </a:extLst>
              </p:cNvPr>
              <p:cNvSpPr txBox="1"/>
              <p:nvPr/>
            </p:nvSpPr>
            <p:spPr>
              <a:xfrm>
                <a:off x="7303577" y="1381846"/>
                <a:ext cx="489835" cy="52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46E4398-391D-EFEB-E9C0-54339F1B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1381846"/>
                <a:ext cx="489835" cy="5255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E7CB33-AA21-85EB-ECA5-E30AAC5B5C7E}"/>
                  </a:ext>
                </a:extLst>
              </p:cNvPr>
              <p:cNvSpPr txBox="1"/>
              <p:nvPr/>
            </p:nvSpPr>
            <p:spPr>
              <a:xfrm>
                <a:off x="7335488" y="2252489"/>
                <a:ext cx="489835" cy="5263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E7CB33-AA21-85EB-ECA5-E30AAC5B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488" y="2252489"/>
                <a:ext cx="489835" cy="5263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3234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08D543-448A-3DAB-F70F-6DEAEFD3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3B8D-2123-A4D1-494F-B1808B08AB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918" y="192514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Terminology and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878C6-01E3-623E-0FAB-51C25919B9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2762" y="225043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D9FAD-0237-F0A7-2792-755F13FA98BE}"/>
              </a:ext>
            </a:extLst>
          </p:cNvPr>
          <p:cNvSpPr txBox="1"/>
          <p:nvPr/>
        </p:nvSpPr>
        <p:spPr>
          <a:xfrm>
            <a:off x="894918" y="1162050"/>
            <a:ext cx="4756714" cy="566308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Joint Event</a:t>
            </a:r>
            <a:br>
              <a:rPr lang="en-US" dirty="0"/>
            </a:br>
            <a:br>
              <a:rPr lang="en-US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Joint Probability</a:t>
            </a:r>
            <a:br>
              <a:rPr lang="en-US" dirty="0"/>
            </a:br>
            <a:br>
              <a:rPr lang="en-US" dirty="0"/>
            </a:br>
            <a:r>
              <a:rPr lang="en-US" sz="1400" i="1" dirty="0"/>
              <a:t>You should now have something in your notes for this!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Marginal Uncertainty</a:t>
            </a:r>
            <a:br>
              <a:rPr lang="en-US" dirty="0"/>
            </a:br>
            <a:br>
              <a:rPr lang="en-US" sz="1400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Marginal Probability</a:t>
            </a:r>
            <a:br>
              <a:rPr lang="en-US" dirty="0"/>
            </a:br>
            <a:br>
              <a:rPr lang="en-US" sz="1400" dirty="0"/>
            </a:br>
            <a:r>
              <a:rPr lang="en-US" sz="1400" i="1" dirty="0"/>
              <a:t>You should now have something in your notes for this!</a:t>
            </a:r>
            <a:br>
              <a:rPr lang="en-US" sz="1400" i="1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Uncertainty</a:t>
            </a:r>
            <a:br>
              <a:rPr lang="en-US"/>
            </a:br>
            <a:br>
              <a:rPr lang="en-US" sz="1400"/>
            </a:br>
            <a:r>
              <a:rPr lang="en-US" sz="1400" i="1"/>
              <a:t>You should now have something in your notes for this!</a:t>
            </a:r>
            <a:br>
              <a:rPr lang="en-US" sz="1400" i="1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Probability</a:t>
            </a:r>
            <a:br>
              <a:rPr lang="en-US"/>
            </a:br>
            <a:br>
              <a:rPr lang="en-US" sz="1400"/>
            </a:br>
            <a:r>
              <a:rPr lang="en-US" sz="1400" i="1"/>
              <a:t>You should now have something in your notes for this!</a:t>
            </a:r>
            <a:endParaRPr lang="en-US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731488-6AEA-C77E-7A96-F72B85F2A03B}"/>
              </a:ext>
            </a:extLst>
          </p:cNvPr>
          <p:cNvGrpSpPr/>
          <p:nvPr/>
        </p:nvGrpSpPr>
        <p:grpSpPr>
          <a:xfrm>
            <a:off x="6679259" y="3547435"/>
            <a:ext cx="5383720" cy="991553"/>
            <a:chOff x="6479668" y="4218622"/>
            <a:chExt cx="5383720" cy="9915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D3A-3E6D-1D0C-69C7-3BA4ABAB402C}"/>
                </a:ext>
              </a:extLst>
            </p:cNvPr>
            <p:cNvSpPr txBox="1"/>
            <p:nvPr/>
          </p:nvSpPr>
          <p:spPr>
            <a:xfrm>
              <a:off x="9367838" y="4218622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41B78D-9D8F-9E3D-F31D-F9E266E22C2B}"/>
                </a:ext>
              </a:extLst>
            </p:cNvPr>
            <p:cNvSpPr txBox="1"/>
            <p:nvPr/>
          </p:nvSpPr>
          <p:spPr>
            <a:xfrm>
              <a:off x="9367838" y="4823578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Conditional Probability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43B6E3-4E89-A6FC-D644-4C4EE2013F40}"/>
                </a:ext>
              </a:extLst>
            </p:cNvPr>
            <p:cNvSpPr txBox="1"/>
            <p:nvPr/>
          </p:nvSpPr>
          <p:spPr>
            <a:xfrm>
              <a:off x="6479668" y="4529732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D49464E5-4876-FF9C-1EA5-3024EDFA5B92}"/>
                </a:ext>
              </a:extLst>
            </p:cNvPr>
            <p:cNvSpPr/>
            <p:nvPr/>
          </p:nvSpPr>
          <p:spPr>
            <a:xfrm>
              <a:off x="9144001" y="4218622"/>
              <a:ext cx="223838" cy="9915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81C6AC-CE83-3EB4-AE4B-ADCE2B9B20D7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8432751" y="4714398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35E17E-0751-6F27-E7FC-7D467A374841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8C42FD-AAD5-C683-A5E0-388430FC0219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Joint Probability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215CF-87F5-AA2C-52A6-132B6541EAB0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4645A8-EA37-241F-1E94-0059235FADF7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F9F61A-139A-86C2-70BE-94AF29AF1620}"/>
              </a:ext>
            </a:extLst>
          </p:cNvPr>
          <p:cNvSpPr txBox="1"/>
          <p:nvPr/>
        </p:nvSpPr>
        <p:spPr>
          <a:xfrm>
            <a:off x="7539318" y="1927412"/>
            <a:ext cx="386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have something in your notes for this now!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EF0D3-7214-E44D-2AE6-4B48FD978800}"/>
              </a:ext>
            </a:extLst>
          </p:cNvPr>
          <p:cNvSpPr txBox="1"/>
          <p:nvPr/>
        </p:nvSpPr>
        <p:spPr>
          <a:xfrm>
            <a:off x="7245150" y="4866348"/>
            <a:ext cx="386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have something in your notes for this now!</a:t>
            </a:r>
          </a:p>
        </p:txBody>
      </p:sp>
    </p:spTree>
    <p:extLst>
      <p:ext uri="{BB962C8B-B14F-4D97-AF65-F5344CB8AC3E}">
        <p14:creationId xmlns:p14="http://schemas.microsoft.com/office/powerpoint/2010/main" val="25970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2C022-F884-85B6-86F0-B72EACB86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58E0-2FB4-2E39-DF0E-6E233706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Approach (Don’t Do This)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358EF-0770-90FB-A5E7-DC713CEB00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373" y="1923380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B01B5-7C55-2E76-8D82-90EE244C4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373" y="2444602"/>
            <a:ext cx="3568945" cy="3365500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If the military attempts a coup, will it succeed?</a:t>
            </a:r>
          </a:p>
          <a:p>
            <a:r>
              <a:rPr lang="en-US" dirty="0"/>
              <a:t>If there is a war with an opposing military force, how well will the military perform in combat?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C6310-FCF2-E632-94A6-B8B7633CD0FE}"/>
              </a:ext>
            </a:extLst>
          </p:cNvPr>
          <p:cNvSpPr txBox="1"/>
          <p:nvPr/>
        </p:nvSpPr>
        <p:spPr>
          <a:xfrm>
            <a:off x="4536141" y="1298852"/>
            <a:ext cx="6257365" cy="92333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Remember: Every probabilistic model is just a list of possible events, and a probability distribution over those events.</a:t>
            </a:r>
          </a:p>
        </p:txBody>
      </p:sp>
    </p:spTree>
    <p:extLst>
      <p:ext uri="{BB962C8B-B14F-4D97-AF65-F5344CB8AC3E}">
        <p14:creationId xmlns:p14="http://schemas.microsoft.com/office/powerpoint/2010/main" val="3068278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9F2CA-B41F-1B9E-8E84-503918095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770E-43CA-C3C1-AB97-05A6DD5E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Approach (Don’t Do This)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F6E36-CDA5-3C25-D38F-86C18B310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373" y="1923380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39939-C373-2606-0CE4-D7203AC7D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373" y="2444602"/>
            <a:ext cx="3568945" cy="3365500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If the military attempts a coup, will it succeed?</a:t>
            </a:r>
          </a:p>
          <a:p>
            <a:r>
              <a:rPr lang="en-US" dirty="0"/>
              <a:t>If there is a war with an opposing military force, how well will the military perform in combat?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3E934-BE59-E6D5-82DE-86D50D2E9B7E}"/>
              </a:ext>
            </a:extLst>
          </p:cNvPr>
          <p:cNvSpPr txBox="1"/>
          <p:nvPr/>
        </p:nvSpPr>
        <p:spPr>
          <a:xfrm>
            <a:off x="4536141" y="1298852"/>
            <a:ext cx="6257365" cy="92333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Remember: Every probabilistic model is just a list of possible events, and a probability distribution over those events.</a:t>
            </a:r>
          </a:p>
        </p:txBody>
      </p:sp>
    </p:spTree>
    <p:extLst>
      <p:ext uri="{BB962C8B-B14F-4D97-AF65-F5344CB8AC3E}">
        <p14:creationId xmlns:p14="http://schemas.microsoft.com/office/powerpoint/2010/main" val="354227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EA50B-9269-C495-D9E4-24E530A2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ED70-79D1-A80E-9E14-87A89A7F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Approach (Don’t Do This)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0317-5CD6-78EE-B2B0-3F5AB3855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373" y="1923380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6B471-E346-CA78-297C-C5722019E8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373" y="2444602"/>
            <a:ext cx="3568945" cy="3365500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If the military attempts a coup, will it succeed?</a:t>
            </a:r>
          </a:p>
          <a:p>
            <a:r>
              <a:rPr lang="en-US" dirty="0"/>
              <a:t>If there is a war with an opposing military force, how well will the military perform in combat?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F2B07-6A30-41BA-C4C2-633FCFAD9206}"/>
              </a:ext>
            </a:extLst>
          </p:cNvPr>
          <p:cNvSpPr txBox="1"/>
          <p:nvPr/>
        </p:nvSpPr>
        <p:spPr>
          <a:xfrm>
            <a:off x="4536141" y="1298852"/>
            <a:ext cx="6257365" cy="92333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Remember: Every probabilistic model is just a list of possible events, and a probability distribution over those events.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305E9-7821-775D-5DAB-53FC7B94E585}"/>
              </a:ext>
            </a:extLst>
          </p:cNvPr>
          <p:cNvSpPr txBox="1"/>
          <p:nvPr/>
        </p:nvSpPr>
        <p:spPr>
          <a:xfrm>
            <a:off x="4536140" y="2336318"/>
            <a:ext cx="625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how about this:</a:t>
            </a:r>
          </a:p>
        </p:txBody>
      </p:sp>
    </p:spTree>
    <p:extLst>
      <p:ext uri="{BB962C8B-B14F-4D97-AF65-F5344CB8AC3E}">
        <p14:creationId xmlns:p14="http://schemas.microsoft.com/office/powerpoint/2010/main" val="223095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97E5E-1AC6-A439-5208-7CF15AF4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F79C-0115-1B27-0DAD-ACDF41E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Approach (Don’t Do This)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E7497-1BB5-174D-B2DC-F1168492BF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373" y="1923380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D9C37-6F94-F303-567A-79FD49FA607A}"/>
              </a:ext>
            </a:extLst>
          </p:cNvPr>
          <p:cNvSpPr txBox="1"/>
          <p:nvPr/>
        </p:nvSpPr>
        <p:spPr>
          <a:xfrm>
            <a:off x="4536141" y="1298852"/>
            <a:ext cx="6257365" cy="92333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Remember: Every probabilistic model is just a list of possible events, and a probability distribution over those events.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2B281-18E8-2590-CF23-B05B178CB92E}"/>
              </a:ext>
            </a:extLst>
          </p:cNvPr>
          <p:cNvSpPr txBox="1"/>
          <p:nvPr/>
        </p:nvSpPr>
        <p:spPr>
          <a:xfrm>
            <a:off x="4536140" y="2336318"/>
            <a:ext cx="625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how about this: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5791E1-07E6-6756-5C9C-8ED859766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251284"/>
              </p:ext>
            </p:extLst>
          </p:nvPr>
        </p:nvGraphicFramePr>
        <p:xfrm>
          <a:off x="4536139" y="2819786"/>
          <a:ext cx="7495488" cy="3845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73390">
                  <a:extLst>
                    <a:ext uri="{9D8B030D-6E8A-4147-A177-3AD203B41FA5}">
                      <a16:colId xmlns:a16="http://schemas.microsoft.com/office/drawing/2014/main" val="3897031873"/>
                    </a:ext>
                  </a:extLst>
                </a:gridCol>
                <a:gridCol w="3022098">
                  <a:extLst>
                    <a:ext uri="{9D8B030D-6E8A-4147-A177-3AD203B41FA5}">
                      <a16:colId xmlns:a16="http://schemas.microsoft.com/office/drawing/2014/main" val="2492699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2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 attempted </a:t>
                      </a:r>
                      <a:r>
                        <a:rPr lang="en-US" sz="1600" b="1" dirty="0"/>
                        <a:t>coup will succeed</a:t>
                      </a:r>
                      <a:r>
                        <a:rPr lang="en-US" sz="1600" dirty="0"/>
                        <a:t>, and military will </a:t>
                      </a:r>
                      <a:r>
                        <a:rPr lang="en-US" sz="1600" b="1" dirty="0"/>
                        <a:t>perform poorly</a:t>
                      </a:r>
                      <a:r>
                        <a:rPr lang="en-US" sz="1600" dirty="0"/>
                        <a:t> in combat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94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 attempted </a:t>
                      </a:r>
                      <a:r>
                        <a:rPr lang="en-US" sz="1600" b="1" dirty="0"/>
                        <a:t>coup will succeed</a:t>
                      </a:r>
                      <a:r>
                        <a:rPr lang="en-US" sz="1600" dirty="0"/>
                        <a:t>, and military will </a:t>
                      </a:r>
                      <a:r>
                        <a:rPr lang="en-US" sz="1600" b="1" dirty="0"/>
                        <a:t>perform moderately </a:t>
                      </a:r>
                      <a:r>
                        <a:rPr lang="en-US" sz="1600" dirty="0"/>
                        <a:t>in combat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79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 attempted </a:t>
                      </a:r>
                      <a:r>
                        <a:rPr lang="en-US" sz="1600" b="1" dirty="0"/>
                        <a:t>coup will succeed</a:t>
                      </a:r>
                      <a:r>
                        <a:rPr lang="en-US" sz="1600" dirty="0"/>
                        <a:t>, and military will </a:t>
                      </a:r>
                      <a:r>
                        <a:rPr lang="en-US" sz="1600" b="1" dirty="0"/>
                        <a:t>perform excellently </a:t>
                      </a:r>
                      <a:r>
                        <a:rPr lang="en-US" sz="1600" dirty="0"/>
                        <a:t>in combat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748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 attempted </a:t>
                      </a:r>
                      <a:r>
                        <a:rPr lang="en-US" sz="1600" b="1" dirty="0"/>
                        <a:t>coup will fail</a:t>
                      </a:r>
                      <a:r>
                        <a:rPr lang="en-US" sz="1600" dirty="0"/>
                        <a:t>, and military will </a:t>
                      </a:r>
                      <a:r>
                        <a:rPr lang="en-US" sz="1600" b="1" dirty="0"/>
                        <a:t>perform poorly</a:t>
                      </a:r>
                      <a:r>
                        <a:rPr lang="en-US" sz="1600" dirty="0"/>
                        <a:t> in combat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6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 attempted </a:t>
                      </a:r>
                      <a:r>
                        <a:rPr lang="en-US" sz="1600" b="1" dirty="0"/>
                        <a:t>coup will fail</a:t>
                      </a:r>
                      <a:r>
                        <a:rPr lang="en-US" sz="1600" dirty="0"/>
                        <a:t>, and military will </a:t>
                      </a:r>
                      <a:r>
                        <a:rPr lang="en-US" sz="1600" b="1" dirty="0"/>
                        <a:t>perform moderately</a:t>
                      </a:r>
                      <a:r>
                        <a:rPr lang="en-US" sz="1600" dirty="0"/>
                        <a:t> in combat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47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 attempted </a:t>
                      </a:r>
                      <a:r>
                        <a:rPr lang="en-US" sz="1600" b="1" dirty="0"/>
                        <a:t>coup will fail</a:t>
                      </a:r>
                      <a:r>
                        <a:rPr lang="en-US" sz="1600" dirty="0"/>
                        <a:t>, and military will </a:t>
                      </a:r>
                      <a:r>
                        <a:rPr lang="en-US" sz="1600" b="1" dirty="0"/>
                        <a:t>perform excellently</a:t>
                      </a:r>
                      <a:r>
                        <a:rPr lang="en-US" sz="1600" dirty="0"/>
                        <a:t> in combat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57738"/>
                  </a:ext>
                </a:extLst>
              </a:tr>
            </a:tbl>
          </a:graphicData>
        </a:graphic>
      </p:graphicFrame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E080585-3E16-9719-5587-54C705EB6CE8}"/>
              </a:ext>
            </a:extLst>
          </p:cNvPr>
          <p:cNvSpPr txBox="1">
            <a:spLocks/>
          </p:cNvSpPr>
          <p:nvPr/>
        </p:nvSpPr>
        <p:spPr>
          <a:xfrm>
            <a:off x="160373" y="2444602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0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6B07A-3B5F-8AD1-C04E-56CCC5906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9EF4-604C-5D46-54E7-2C2A74D8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Approach (Don’t Do This)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1EC6-8F47-E0D6-EF48-B1D7AABC9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373" y="1923380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52E16-6F06-5D43-E2FC-C79A3C3B41E0}"/>
              </a:ext>
            </a:extLst>
          </p:cNvPr>
          <p:cNvSpPr txBox="1"/>
          <p:nvPr/>
        </p:nvSpPr>
        <p:spPr>
          <a:xfrm>
            <a:off x="4536141" y="1298852"/>
            <a:ext cx="6257365" cy="92333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Remember: Every probabilistic model is just a list of possible events, and a probability distribution over those events.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AB3A5-E380-CD5D-771A-EB6D13A0B870}"/>
              </a:ext>
            </a:extLst>
          </p:cNvPr>
          <p:cNvSpPr txBox="1"/>
          <p:nvPr/>
        </p:nvSpPr>
        <p:spPr>
          <a:xfrm>
            <a:off x="4536140" y="2336318"/>
            <a:ext cx="625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how about this: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BCF9902-7194-E18A-F51A-D33ADE9D03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378929"/>
                  </p:ext>
                </p:extLst>
              </p:nvPr>
            </p:nvGraphicFramePr>
            <p:xfrm>
              <a:off x="4536139" y="2819786"/>
              <a:ext cx="7495488" cy="38455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473390">
                      <a:extLst>
                        <a:ext uri="{9D8B030D-6E8A-4147-A177-3AD203B41FA5}">
                          <a16:colId xmlns:a16="http://schemas.microsoft.com/office/drawing/2014/main" val="3897031873"/>
                        </a:ext>
                      </a:extLst>
                    </a:gridCol>
                    <a:gridCol w="3022098">
                      <a:extLst>
                        <a:ext uri="{9D8B030D-6E8A-4147-A177-3AD203B41FA5}">
                          <a16:colId xmlns:a16="http://schemas.microsoft.com/office/drawing/2014/main" val="24926998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Event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61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succeed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poorly</a:t>
                          </a:r>
                          <a:r>
                            <a:rPr lang="en-US" sz="1600" dirty="0"/>
                            <a:t> 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1946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succeed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moderately </a:t>
                          </a:r>
                          <a:r>
                            <a:rPr lang="en-US" sz="1600" dirty="0"/>
                            <a:t>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3798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succeed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excellently </a:t>
                          </a:r>
                          <a:r>
                            <a:rPr lang="en-US" sz="1600" dirty="0"/>
                            <a:t>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0748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fail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poorly</a:t>
                          </a:r>
                          <a:r>
                            <a:rPr lang="en-US" sz="1600" dirty="0"/>
                            <a:t> 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7664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fail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moderately</a:t>
                          </a:r>
                          <a:r>
                            <a:rPr lang="en-US" sz="1600" dirty="0"/>
                            <a:t> 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44739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fail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excellently</a:t>
                          </a:r>
                          <a:r>
                            <a:rPr lang="en-US" sz="1600" dirty="0"/>
                            <a:t> 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5577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BCF9902-7194-E18A-F51A-D33ADE9D03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378929"/>
                  </p:ext>
                </p:extLst>
              </p:nvPr>
            </p:nvGraphicFramePr>
            <p:xfrm>
              <a:off x="4536139" y="2819786"/>
              <a:ext cx="7495488" cy="38455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473390">
                      <a:extLst>
                        <a:ext uri="{9D8B030D-6E8A-4147-A177-3AD203B41FA5}">
                          <a16:colId xmlns:a16="http://schemas.microsoft.com/office/drawing/2014/main" val="3897031873"/>
                        </a:ext>
                      </a:extLst>
                    </a:gridCol>
                    <a:gridCol w="3022098">
                      <a:extLst>
                        <a:ext uri="{9D8B030D-6E8A-4147-A177-3AD203B41FA5}">
                          <a16:colId xmlns:a16="http://schemas.microsoft.com/office/drawing/2014/main" val="24926998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Event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612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succeed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poorly</a:t>
                          </a:r>
                          <a:r>
                            <a:rPr lang="en-US" sz="1600" dirty="0"/>
                            <a:t> 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8185" t="-66316" r="-806" b="-5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194625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succeed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moderately </a:t>
                          </a:r>
                          <a:r>
                            <a:rPr lang="en-US" sz="1600" dirty="0"/>
                            <a:t>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8185" t="-166316" r="-806" b="-4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7984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succeed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excellently </a:t>
                          </a:r>
                          <a:r>
                            <a:rPr lang="en-US" sz="1600" dirty="0"/>
                            <a:t>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8185" t="-266316" r="-806" b="-3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4866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fail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poorly</a:t>
                          </a:r>
                          <a:r>
                            <a:rPr lang="en-US" sz="1600" dirty="0"/>
                            <a:t> 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8185" t="-362500" r="-806" b="-2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766436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fail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moderately</a:t>
                          </a:r>
                          <a:r>
                            <a:rPr lang="en-US" sz="1600" dirty="0"/>
                            <a:t> 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8185" t="-467368" r="-806" b="-1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47399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An attempted </a:t>
                          </a:r>
                          <a:r>
                            <a:rPr lang="en-US" sz="1600" b="1" dirty="0"/>
                            <a:t>coup will fail</a:t>
                          </a:r>
                          <a:r>
                            <a:rPr lang="en-US" sz="1600" dirty="0"/>
                            <a:t>, and military will </a:t>
                          </a:r>
                          <a:r>
                            <a:rPr lang="en-US" sz="1600" b="1" dirty="0"/>
                            <a:t>perform excellently</a:t>
                          </a:r>
                          <a:r>
                            <a:rPr lang="en-US" sz="1600" dirty="0"/>
                            <a:t> in combat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8185" t="-567368" r="-806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577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EE6A3AF-690C-C64D-A23C-921F02AE7600}"/>
              </a:ext>
            </a:extLst>
          </p:cNvPr>
          <p:cNvSpPr txBox="1">
            <a:spLocks/>
          </p:cNvSpPr>
          <p:nvPr/>
        </p:nvSpPr>
        <p:spPr>
          <a:xfrm>
            <a:off x="160373" y="2444602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35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481C9-DC7E-EF00-0A8E-E305681C9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482F-43F3-9C1B-4B6D-72D9E005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</p:spTree>
    <p:extLst>
      <p:ext uri="{BB962C8B-B14F-4D97-AF65-F5344CB8AC3E}">
        <p14:creationId xmlns:p14="http://schemas.microsoft.com/office/powerpoint/2010/main" val="71482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27652E-7779-CECA-943C-1DD76C5D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9046-A56A-B0EE-B194-3E474D3F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2AFEE-DAAE-5868-460D-52AB1AD9D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AE9F735-BFB3-2DDD-E0DF-AC7434B4738B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6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B43F-2CE7-4C6C-BABC-EE342B328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459F07-63F9-48CF-B725-A873C4BC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B83E1E-DAC1-4851-84FF-D6FE1649D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5E813-9703-57AC-415E-C192FB136FC5}"/>
              </a:ext>
            </a:extLst>
          </p:cNvPr>
          <p:cNvSpPr txBox="1"/>
          <p:nvPr/>
        </p:nvSpPr>
        <p:spPr>
          <a:xfrm>
            <a:off x="2371335" y="404028"/>
            <a:ext cx="8534759" cy="6049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Motivation &amp; Example – the Guardianship Dilemma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Joint Uncertainty, Joint Events, Joint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Marginal Uncertainty, Marginal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Conditional Uncertainty, Conditional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The Marginal-Conditional Method of Modeling Joint Uncertainty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51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74402-0BE7-ED24-5980-A6A37564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EA00-4C16-1A45-9551-78853C1B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5AB-5320-06A4-06AC-50355A64D0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224BB84-AF86-B01C-C998-FEC098624348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302F1-E3DA-F5CF-C6CD-DCE2B4757C39}"/>
              </a:ext>
            </a:extLst>
          </p:cNvPr>
          <p:cNvSpPr txBox="1"/>
          <p:nvPr/>
        </p:nvSpPr>
        <p:spPr>
          <a:xfrm>
            <a:off x="4034673" y="1024048"/>
            <a:ext cx="510932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the joint uncertainty approach, we try to think about the uncertainties one-at-a-time.</a:t>
            </a:r>
          </a:p>
        </p:txBody>
      </p:sp>
    </p:spTree>
    <p:extLst>
      <p:ext uri="{BB962C8B-B14F-4D97-AF65-F5344CB8AC3E}">
        <p14:creationId xmlns:p14="http://schemas.microsoft.com/office/powerpoint/2010/main" val="2194478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D14E29-816A-60AE-B1FC-6EB0D8CF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C972-C934-DC4B-3424-1AAB2F5A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953FD-201E-2DD3-61A4-E81EAAA514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AA50CDC-FE8E-25E1-39CF-A59B3AF38373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EEB66-895F-6356-B9CA-7458CB7C5C16}"/>
              </a:ext>
            </a:extLst>
          </p:cNvPr>
          <p:cNvSpPr txBox="1"/>
          <p:nvPr/>
        </p:nvSpPr>
        <p:spPr>
          <a:xfrm>
            <a:off x="4034673" y="1024048"/>
            <a:ext cx="510932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the joint uncertainty approach, we try to think about the uncertainties one-at-a-time.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CE5E-1A28-2B08-1783-4B53D0035D5D}"/>
              </a:ext>
            </a:extLst>
          </p:cNvPr>
          <p:cNvSpPr txBox="1"/>
          <p:nvPr/>
        </p:nvSpPr>
        <p:spPr>
          <a:xfrm>
            <a:off x="4034673" y="1730151"/>
            <a:ext cx="5109328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there are two uncertainties, we do this by making a grid to depict the possible resolutions of each uncertainty separately.</a:t>
            </a:r>
          </a:p>
        </p:txBody>
      </p:sp>
    </p:spTree>
    <p:extLst>
      <p:ext uri="{BB962C8B-B14F-4D97-AF65-F5344CB8AC3E}">
        <p14:creationId xmlns:p14="http://schemas.microsoft.com/office/powerpoint/2010/main" val="306328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D787A-225D-DF8D-C3A8-00F0C45E7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A6D60-8498-11DB-6E14-10CC5EBE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C6959-325B-919E-682F-6BC6842ECF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2F577B6-E495-7945-B660-069DDF32BEF1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96984-9DD9-0D4F-D386-AC0D23F27C11}"/>
              </a:ext>
            </a:extLst>
          </p:cNvPr>
          <p:cNvSpPr txBox="1"/>
          <p:nvPr/>
        </p:nvSpPr>
        <p:spPr>
          <a:xfrm>
            <a:off x="4034673" y="1024048"/>
            <a:ext cx="510932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the joint uncertainty approach, we try to think about the uncertainties one-at-a-time.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027DE-C8AA-9C24-A804-E2EA0DFE05EE}"/>
              </a:ext>
            </a:extLst>
          </p:cNvPr>
          <p:cNvSpPr txBox="1"/>
          <p:nvPr/>
        </p:nvSpPr>
        <p:spPr>
          <a:xfrm>
            <a:off x="4034673" y="1730151"/>
            <a:ext cx="5109328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there are two uncertainties, we do this by making a grid to depict the possible resolutions of each uncertainty separately.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10E9A5-8145-E601-3412-148CB6739062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22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3D482-F733-4912-F9EC-D6701155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7A13-4D11-B60B-025F-936EB28AA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12401-D7D9-7EDC-CD3A-5284E866CF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6DC2C0B-A0F6-C219-2182-DC18BC84D3D3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B23A2-B1C7-8948-22D6-C4390E88C7D0}"/>
              </a:ext>
            </a:extLst>
          </p:cNvPr>
          <p:cNvSpPr txBox="1"/>
          <p:nvPr/>
        </p:nvSpPr>
        <p:spPr>
          <a:xfrm>
            <a:off x="4034673" y="1024048"/>
            <a:ext cx="510932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the joint uncertainty approach, we try to think about the uncertainties one-at-a-time.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8FC63-B18A-A2D7-13B4-04B6478282CD}"/>
              </a:ext>
            </a:extLst>
          </p:cNvPr>
          <p:cNvSpPr txBox="1"/>
          <p:nvPr/>
        </p:nvSpPr>
        <p:spPr>
          <a:xfrm>
            <a:off x="4034673" y="1730151"/>
            <a:ext cx="5109328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there are two uncertainties, we do this by making a grid to depict the possible resolutions of each uncertainty separately.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0F168-B97E-6EAA-0C44-2C8228281E3B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D0D52-F885-C87E-2795-04FFAF9660F8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</p:spTree>
    <p:extLst>
      <p:ext uri="{BB962C8B-B14F-4D97-AF65-F5344CB8AC3E}">
        <p14:creationId xmlns:p14="http://schemas.microsoft.com/office/powerpoint/2010/main" val="3429860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242F4-F8B3-493B-DC57-62F3275B1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0F03-D54C-F689-762B-A6AD7AE5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C40B4-BBA7-54BF-FDD9-59BF6290AA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B1B5E89-6A34-3A96-3D11-97864E00A613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5DFC5-ED86-DB84-B221-E1190BAB20B3}"/>
              </a:ext>
            </a:extLst>
          </p:cNvPr>
          <p:cNvSpPr txBox="1"/>
          <p:nvPr/>
        </p:nvSpPr>
        <p:spPr>
          <a:xfrm>
            <a:off x="4034673" y="1024048"/>
            <a:ext cx="510932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the joint uncertainty approach, we try to think about the uncertainties one-at-a-time.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4C2BE-48D1-1973-CDA3-EA692CB71598}"/>
              </a:ext>
            </a:extLst>
          </p:cNvPr>
          <p:cNvSpPr txBox="1"/>
          <p:nvPr/>
        </p:nvSpPr>
        <p:spPr>
          <a:xfrm>
            <a:off x="4034673" y="1730151"/>
            <a:ext cx="5109328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there are two uncertainties, we do this by making a grid to depict the possible resolutions of each uncertainty separately.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5DF86C-225D-EC03-D5A0-FBE49AE58B58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0BDF3-8ABE-00CA-316C-E124A97CBBC5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DF4D79-0D3D-E728-4725-5F06A305B19E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944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6D63EB-4F9A-8B40-2FC0-38A7071CC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5A15-386F-E6B2-9B9E-C22813E4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77EDF-1F9E-A525-028A-D66F91338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21063FE-87A2-5E63-7960-F8967C6BFEF7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56AC4-D1C4-8116-C544-28B55A3A792D}"/>
              </a:ext>
            </a:extLst>
          </p:cNvPr>
          <p:cNvSpPr txBox="1"/>
          <p:nvPr/>
        </p:nvSpPr>
        <p:spPr>
          <a:xfrm>
            <a:off x="4034673" y="1024048"/>
            <a:ext cx="510932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the joint uncertainty approach, we try to think about the uncertainties one-at-a-time.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8D627-A929-AC7C-0AA8-477770EFB0A6}"/>
              </a:ext>
            </a:extLst>
          </p:cNvPr>
          <p:cNvSpPr txBox="1"/>
          <p:nvPr/>
        </p:nvSpPr>
        <p:spPr>
          <a:xfrm>
            <a:off x="4034673" y="1730151"/>
            <a:ext cx="5109328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there are two uncertainties, we do this by making a grid to depict the possible resolutions of each uncertainty separately.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5AD340-A7D6-451E-048F-98D693BB6DCD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01831-E727-EAE6-0736-8707AA5BC7CD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C84881-1D09-96B0-F710-80D354648B06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4B6790-6D85-AF28-72CA-22A36366D57D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87434-5861-59BD-C38C-0BC71DFAFE7E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1733333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0DC5D-A760-DB13-88FD-3855D95E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865B-3198-4E2C-3977-E2ADFF74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AA57D-F53C-4A56-68C1-BACE7BBE18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FF9DD84-5804-CCF3-DA30-A82DFF53B44D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0CAF4-EE73-B2BE-8391-FB111657F1E3}"/>
              </a:ext>
            </a:extLst>
          </p:cNvPr>
          <p:cNvSpPr txBox="1"/>
          <p:nvPr/>
        </p:nvSpPr>
        <p:spPr>
          <a:xfrm>
            <a:off x="4034673" y="1024048"/>
            <a:ext cx="510932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the joint uncertainty approach, we try to think about the uncertainties one-at-a-time.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4C33A-5194-0B72-98BC-6501A552F7B5}"/>
              </a:ext>
            </a:extLst>
          </p:cNvPr>
          <p:cNvSpPr txBox="1"/>
          <p:nvPr/>
        </p:nvSpPr>
        <p:spPr>
          <a:xfrm>
            <a:off x="4034673" y="1730151"/>
            <a:ext cx="5109328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there are two uncertainties, we do this by making a grid to depict the possible resolutions of each uncertainty separately.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C47B18-49BC-FB6E-ABFF-16512EDAF89D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0BFD8-417E-1E3E-7298-F408E6811890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286FC-B3F9-F6C1-0282-7ADE0D527E78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FCE7CE-A86F-8422-2D88-7FC252AE278F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A5DE41-18F9-5D81-0C6B-A8B0481629EC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0662F-63EB-E4CB-85CA-6A388B9C21AF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</p:spTree>
    <p:extLst>
      <p:ext uri="{BB962C8B-B14F-4D97-AF65-F5344CB8AC3E}">
        <p14:creationId xmlns:p14="http://schemas.microsoft.com/office/powerpoint/2010/main" val="2846519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A5633B-0A59-DD2D-D2B5-287143E42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D164E-2D3C-5450-8EC2-E00E0646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BE355-B524-4066-26FB-C39AE612F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06A74A-6B56-B1A2-AFCB-84DC424E00A1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FCC-0A73-2BC7-3217-5391C2C3ED47}"/>
              </a:ext>
            </a:extLst>
          </p:cNvPr>
          <p:cNvSpPr txBox="1"/>
          <p:nvPr/>
        </p:nvSpPr>
        <p:spPr>
          <a:xfrm>
            <a:off x="4034673" y="1024048"/>
            <a:ext cx="510932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the joint uncertainty approach, we try to think about the uncertainties one-at-a-time.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10428-F29A-A9E6-26FD-9241138FE886}"/>
              </a:ext>
            </a:extLst>
          </p:cNvPr>
          <p:cNvSpPr txBox="1"/>
          <p:nvPr/>
        </p:nvSpPr>
        <p:spPr>
          <a:xfrm>
            <a:off x="4034673" y="1730151"/>
            <a:ext cx="5109328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there are two uncertainties, we do this by making a grid to depict the possible resolutions of each uncertainty separately.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D1666-6CC6-CA9D-B6F4-B20B55F768FE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2BCB4-6B0E-C340-524E-F106E9685E2F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148512-19B8-0AC5-4415-3E6723E24FF7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A04D7F-05E9-10DF-60F4-7471082D4E6A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6BCD7-8947-ECA9-87B7-B7B9D384B83A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082F8-8B8D-CD17-42A7-1B1D000B958E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5392-09C2-7F17-5B8D-D9E7D2532AC5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EB8CC-481C-CA63-FBB9-51C758BF591B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D6040-ED74-19E9-7C28-D7C65CC4A490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D86376-AF1A-5C00-BE3F-90B4DD2FE345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D4BBA2-6662-C709-A08A-FBA3857DFED6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32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9D8C4-137A-94F2-C913-A3038771E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9FE4-5662-A28A-B5DA-9CA47F13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376BE-3C86-B258-9846-7C4233D46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17DA45F-A72E-6269-729E-0AF56B092FB1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9211C-3181-45FD-2C09-2B8BCEAB42F8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DF7B7-99B2-B15F-BDD3-B52D0E489A86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550CB4-981B-17DE-D737-E1447262BC72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7824F4-1FE6-EE7E-751C-FB687D102594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8F21B-75BB-146C-A398-3267800F7629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C1E51-0019-5154-2873-32B666632D1F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B6318-5820-C26B-8F82-E90A1255EA36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E39FF-1D9C-4EE7-F35F-BB16F614A985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28B39-78FD-D230-CE2A-B41B33627BDF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4DAFCA-DED4-90D7-3C00-7DDC768BEAEE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F7971B-B861-70DF-FB02-FDDB4CB86A66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42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74F3A0-C9BD-39FF-2407-1FAB94474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A4E8-9E8C-B38E-88D4-93EA52E05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2B3B5C1-1D2A-5FA3-A3A8-5F30ECA30EFB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50000"/>
                    <a:lumOff val="50000"/>
                  </a:schemeClr>
                </a:solidFill>
              </a:rPr>
              <a:t>Suppose that for any given size of the budget, the mayor is uncertain about two things:</a:t>
            </a:r>
            <a:br>
              <a:rPr lang="en-US" sz="160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endParaRPr lang="en-US" sz="160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1600">
                <a:solidFill>
                  <a:schemeClr val="bg1">
                    <a:lumMod val="50000"/>
                    <a:lumOff val="50000"/>
                  </a:schemeClr>
                </a:solidFill>
              </a:rPr>
              <a:t>How much independent political power will the Commissioner of Public Works amass by selectively handing out contracts?</a:t>
            </a:r>
            <a:br>
              <a:rPr lang="en-US" sz="160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endParaRPr lang="en-US" sz="160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1600">
                <a:solidFill>
                  <a:schemeClr val="bg1">
                    <a:lumMod val="50000"/>
                    <a:lumOff val="50000"/>
                  </a:schemeClr>
                </a:solidFill>
              </a:rPr>
              <a:t>How satisfied will city resident’s be with the cleanliness of the city’s streets and sidewalks?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ABB8C-8266-C8B1-B589-0AF0B078B087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382323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BA83A-2297-3F68-F56C-C14D74C597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918" y="192514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Terminology and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CB37F-D8D5-C8DA-CF62-0FF169E541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2762" y="225043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69593A-6EDE-8CA9-0E15-F32B195E8B6C}"/>
              </a:ext>
            </a:extLst>
          </p:cNvPr>
          <p:cNvSpPr txBox="1"/>
          <p:nvPr/>
        </p:nvSpPr>
        <p:spPr>
          <a:xfrm>
            <a:off x="894918" y="1162050"/>
            <a:ext cx="4756714" cy="175432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Joint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Joint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Marginal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Marginal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Probability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0613B5-078C-E6C0-6758-E4533F360909}"/>
              </a:ext>
            </a:extLst>
          </p:cNvPr>
          <p:cNvGrpSpPr/>
          <p:nvPr/>
        </p:nvGrpSpPr>
        <p:grpSpPr>
          <a:xfrm>
            <a:off x="6706786" y="1924823"/>
            <a:ext cx="5383720" cy="991553"/>
            <a:chOff x="6479668" y="4218622"/>
            <a:chExt cx="5383720" cy="9915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D8F0D-9269-F349-5AE0-3E1D29DF6DDF}"/>
                </a:ext>
              </a:extLst>
            </p:cNvPr>
            <p:cNvSpPr txBox="1"/>
            <p:nvPr/>
          </p:nvSpPr>
          <p:spPr>
            <a:xfrm>
              <a:off x="9367838" y="4218622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E0FCC4-FD49-ECD5-1865-F0C8F1431927}"/>
                </a:ext>
              </a:extLst>
            </p:cNvPr>
            <p:cNvSpPr txBox="1"/>
            <p:nvPr/>
          </p:nvSpPr>
          <p:spPr>
            <a:xfrm>
              <a:off x="9367838" y="4823578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Conditional Probability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B12DFC-A4AF-BC0A-13BC-D1B9B015B4FE}"/>
                </a:ext>
              </a:extLst>
            </p:cNvPr>
            <p:cNvSpPr txBox="1"/>
            <p:nvPr/>
          </p:nvSpPr>
          <p:spPr>
            <a:xfrm>
              <a:off x="6479668" y="4529732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FFB7B0EB-978A-1E2B-C491-41E59F6443E1}"/>
                </a:ext>
              </a:extLst>
            </p:cNvPr>
            <p:cNvSpPr/>
            <p:nvPr/>
          </p:nvSpPr>
          <p:spPr>
            <a:xfrm>
              <a:off x="9144001" y="4218622"/>
              <a:ext cx="223838" cy="9915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F63E54D-0956-B19D-9F43-76EB635AA7C9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8432751" y="4714398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46EB5E-40A5-D61B-5776-68B3D05266D9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13D43-B091-F94D-DCB3-0B743FD77D9A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6188CE-74BE-FC2E-1A67-FB6089632884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416C24B-6E03-86B6-8FFC-13FD4F68B0B1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871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AA171B-8C59-3989-CD97-6E6048C6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1C66-4E7E-86CC-EAD0-431DDA9D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7CA73F-8B75-0F4C-9DAD-F16AD409D68F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/>
              <a:t>Suppose that for any given size of the budget, the mayor is uncertain about two things:</a:t>
            </a:r>
            <a:br>
              <a:rPr lang="en-US" sz="1600"/>
            </a:br>
            <a:endParaRPr lang="en-US" sz="1600"/>
          </a:p>
          <a:p>
            <a:r>
              <a:rPr lang="en-US" sz="1600">
                <a:solidFill>
                  <a:schemeClr val="bg1">
                    <a:lumMod val="50000"/>
                    <a:lumOff val="50000"/>
                  </a:schemeClr>
                </a:solidFill>
              </a:rPr>
              <a:t>How much independent political power will the Commissioner of Public Works amass by selectively handing out contracts?</a:t>
            </a:r>
            <a:br>
              <a:rPr lang="en-US" sz="160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endParaRPr lang="en-US" sz="160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1600">
                <a:solidFill>
                  <a:schemeClr val="bg1">
                    <a:lumMod val="50000"/>
                    <a:lumOff val="50000"/>
                  </a:schemeClr>
                </a:solidFill>
              </a:rPr>
              <a:t>How satisfied will city resident’s be with the cleanliness of the city’s streets and sidewalks?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22538-3220-66E7-01FF-EBDD6E38D524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905420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63281-191D-69C0-0CE8-100D55EC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F8F3-E2AE-D60A-4E57-E2484849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0FD7B19-0A1D-7427-5BA4-C8A5FE5E11D5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How satisfied will city resident’s be with the cleanliness of the city’s streets and sidewalks?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C0E2C-6C55-9B85-81D7-42EFE009FA80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4065177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B1906F-4941-F24A-55B4-BAD22A258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27DF-460D-1231-146E-29605CA6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2C85585-7F20-647B-BECA-3AFEF65902AC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F7179-B6DF-8979-B7AF-C124833E1EE9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1098688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17952-4454-76A7-A25F-FE5545385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E8CA-3C0F-314E-5EDB-9ACC56E6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B4FCF0A-29DD-8ED4-04C0-D20FE78DEA76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residents be with the cleanliness of the city’s streets and sidewalks?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145DD-1FAE-464C-BCFA-1167556437E3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487BAB-999C-C278-5705-C2A0722ECA00}"/>
              </a:ext>
            </a:extLst>
          </p:cNvPr>
          <p:cNvSpPr txBox="1"/>
          <p:nvPr/>
        </p:nvSpPr>
        <p:spPr>
          <a:xfrm>
            <a:off x="5124450" y="1123950"/>
            <a:ext cx="650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mayor’s uncertainty about these two issues (without assigning probabilities...we’re getting to that!), and draw a grid to display your model.</a:t>
            </a:r>
          </a:p>
        </p:txBody>
      </p:sp>
    </p:spTree>
    <p:extLst>
      <p:ext uri="{BB962C8B-B14F-4D97-AF65-F5344CB8AC3E}">
        <p14:creationId xmlns:p14="http://schemas.microsoft.com/office/powerpoint/2010/main" val="87803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A4113B-82F7-6E39-A751-C6AA6C18B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6419C-4903-237F-A786-C30B94893F42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residents be with the cleanliness of the city’s streets and sidewalks?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8B47D-BF3C-86EC-BFCF-60027B2C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9ECF3-1CE7-FC15-D5FE-4432904080E8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59F65-2626-1CF5-F5D6-027BE6CEF2C7}"/>
              </a:ext>
            </a:extLst>
          </p:cNvPr>
          <p:cNvSpPr txBox="1"/>
          <p:nvPr/>
        </p:nvSpPr>
        <p:spPr>
          <a:xfrm>
            <a:off x="5124450" y="1123950"/>
            <a:ext cx="650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mayor’s uncertainty about these two issues (without assigning probabilities...we’re getting to that!), and draw a grid to display your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F73AB-4214-98EE-E358-B2DF460C0B9A}"/>
              </a:ext>
            </a:extLst>
          </p:cNvPr>
          <p:cNvSpPr txBox="1"/>
          <p:nvPr/>
        </p:nvSpPr>
        <p:spPr>
          <a:xfrm rot="20268069">
            <a:off x="3495675" y="1982944"/>
            <a:ext cx="3562350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STEP 1: DRAW A RECTANGLE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183118-9CCD-67F8-DC5A-ED720F102842}"/>
              </a:ext>
            </a:extLst>
          </p:cNvPr>
          <p:cNvSpPr/>
          <p:nvPr/>
        </p:nvSpPr>
        <p:spPr>
          <a:xfrm>
            <a:off x="5686425" y="3657600"/>
            <a:ext cx="6248400" cy="287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8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E4C419-9CAC-CD84-18D4-E7C7AF7A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5A60-E114-EFAE-62EC-BA225396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60C3420-259C-D57C-DF61-0196D6F15E3C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3F4CF-0F79-36C9-0954-83242CDBE893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094B4-F492-2A62-BDAA-FDF6546BC1A2}"/>
              </a:ext>
            </a:extLst>
          </p:cNvPr>
          <p:cNvSpPr txBox="1"/>
          <p:nvPr/>
        </p:nvSpPr>
        <p:spPr>
          <a:xfrm>
            <a:off x="5124450" y="1123950"/>
            <a:ext cx="650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mayor’s uncertainty about these two issues (without assigning probabilities...we’re getting to that!), and draw a grid to display your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6EC34-3B49-799D-7581-BFC6FFDD253F}"/>
              </a:ext>
            </a:extLst>
          </p:cNvPr>
          <p:cNvSpPr txBox="1"/>
          <p:nvPr/>
        </p:nvSpPr>
        <p:spPr>
          <a:xfrm rot="20268069">
            <a:off x="3495675" y="1705946"/>
            <a:ext cx="3562350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STEP 2: Label each axis as corresponding to one of the uncertainties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C7FA57-58B7-9512-80F9-341C7A4EFD65}"/>
              </a:ext>
            </a:extLst>
          </p:cNvPr>
          <p:cNvSpPr/>
          <p:nvPr/>
        </p:nvSpPr>
        <p:spPr>
          <a:xfrm>
            <a:off x="5686425" y="3657600"/>
            <a:ext cx="6248400" cy="287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FC4E6-2A29-01E8-F580-DA10E48CF254}"/>
              </a:ext>
            </a:extLst>
          </p:cNvPr>
          <p:cNvSpPr txBox="1"/>
          <p:nvPr/>
        </p:nvSpPr>
        <p:spPr>
          <a:xfrm>
            <a:off x="7100429" y="2562225"/>
            <a:ext cx="353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much political power will the commissioner amass?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BF14-F537-BAFD-462C-21549C88E0E4}"/>
              </a:ext>
            </a:extLst>
          </p:cNvPr>
          <p:cNvSpPr txBox="1"/>
          <p:nvPr/>
        </p:nvSpPr>
        <p:spPr>
          <a:xfrm rot="16200000">
            <a:off x="2847150" y="4883634"/>
            <a:ext cx="3538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satisfied will residents be?</a:t>
            </a:r>
          </a:p>
        </p:txBody>
      </p:sp>
    </p:spTree>
    <p:extLst>
      <p:ext uri="{BB962C8B-B14F-4D97-AF65-F5344CB8AC3E}">
        <p14:creationId xmlns:p14="http://schemas.microsoft.com/office/powerpoint/2010/main" val="1068124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7A1B8-1A9E-D7A7-43E6-CC73CA83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668A-C954-2F80-3D9D-625ED304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102212A-6A5F-2739-5E96-B33AF7692CA6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5E6D7-EDF1-7D79-FDFD-40364EAF9C6E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CE07A-FE50-53BE-DD42-A7954C78ED44}"/>
              </a:ext>
            </a:extLst>
          </p:cNvPr>
          <p:cNvSpPr txBox="1"/>
          <p:nvPr/>
        </p:nvSpPr>
        <p:spPr>
          <a:xfrm>
            <a:off x="5124450" y="1123950"/>
            <a:ext cx="650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mayor’s uncertainty about these two issues (without assigning probabilities...we’re getting to that!), and draw a grid to display your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CDA54-54C3-AE9D-C7CF-386A25F81849}"/>
              </a:ext>
            </a:extLst>
          </p:cNvPr>
          <p:cNvSpPr txBox="1"/>
          <p:nvPr/>
        </p:nvSpPr>
        <p:spPr>
          <a:xfrm rot="20268069">
            <a:off x="3495675" y="1705947"/>
            <a:ext cx="3562350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STEP 3: Invent the list of possible resolutions of each uncertainty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1CEB19-5B72-611D-C499-4F027DD497F8}"/>
              </a:ext>
            </a:extLst>
          </p:cNvPr>
          <p:cNvSpPr/>
          <p:nvPr/>
        </p:nvSpPr>
        <p:spPr>
          <a:xfrm>
            <a:off x="5686425" y="3657600"/>
            <a:ext cx="6248400" cy="287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0ABAF-3096-2107-8A8D-678E468B7C15}"/>
              </a:ext>
            </a:extLst>
          </p:cNvPr>
          <p:cNvSpPr txBox="1"/>
          <p:nvPr/>
        </p:nvSpPr>
        <p:spPr>
          <a:xfrm>
            <a:off x="7100429" y="2562225"/>
            <a:ext cx="353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much political power will the commissioner amass?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3FA4A-F526-78C4-A8EE-9E9F5C0DFE0D}"/>
              </a:ext>
            </a:extLst>
          </p:cNvPr>
          <p:cNvSpPr txBox="1"/>
          <p:nvPr/>
        </p:nvSpPr>
        <p:spPr>
          <a:xfrm rot="16200000">
            <a:off x="2847150" y="4883634"/>
            <a:ext cx="3538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satisfied will residents be?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57433-67C5-A3CB-D587-F5DC1D49FB9E}"/>
              </a:ext>
            </a:extLst>
          </p:cNvPr>
          <p:cNvSpPr txBox="1"/>
          <p:nvPr/>
        </p:nvSpPr>
        <p:spPr>
          <a:xfrm>
            <a:off x="10182225" y="2047280"/>
            <a:ext cx="11620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 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09C59D-5085-355C-5424-221E2CED7191}"/>
              </a:ext>
            </a:extLst>
          </p:cNvPr>
          <p:cNvSpPr txBox="1"/>
          <p:nvPr/>
        </p:nvSpPr>
        <p:spPr>
          <a:xfrm>
            <a:off x="4600575" y="3037104"/>
            <a:ext cx="149542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Not at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Moderately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Completely</a:t>
            </a:r>
          </a:p>
        </p:txBody>
      </p:sp>
    </p:spTree>
    <p:extLst>
      <p:ext uri="{BB962C8B-B14F-4D97-AF65-F5344CB8AC3E}">
        <p14:creationId xmlns:p14="http://schemas.microsoft.com/office/powerpoint/2010/main" val="3939096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38A133-7C28-9C25-1B0D-5330826D6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701F-314C-2274-AD18-441A04EC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60B4934-50D2-57DA-B4BD-893DBAB8185D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E894-CD34-9925-046E-37711DC33F08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7EBC3-0ECC-DE61-533A-B758C08E2DE4}"/>
              </a:ext>
            </a:extLst>
          </p:cNvPr>
          <p:cNvSpPr txBox="1"/>
          <p:nvPr/>
        </p:nvSpPr>
        <p:spPr>
          <a:xfrm>
            <a:off x="5124450" y="1123950"/>
            <a:ext cx="650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mayor’s uncertainty about these two issues (without assigning probabilities...we’re getting to that!), and draw a grid to display your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23671-05A3-19B0-E044-4F86CB8D9340}"/>
              </a:ext>
            </a:extLst>
          </p:cNvPr>
          <p:cNvSpPr txBox="1"/>
          <p:nvPr/>
        </p:nvSpPr>
        <p:spPr>
          <a:xfrm rot="20268069">
            <a:off x="3495675" y="1705948"/>
            <a:ext cx="3562350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STEP 4: Divide up and label each axis with the possible resolutions you invented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4B8EC-564F-24D0-7315-282AD598F2EC}"/>
              </a:ext>
            </a:extLst>
          </p:cNvPr>
          <p:cNvSpPr/>
          <p:nvPr/>
        </p:nvSpPr>
        <p:spPr>
          <a:xfrm>
            <a:off x="5686425" y="3657600"/>
            <a:ext cx="6248400" cy="287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8E544-97A0-B238-45DA-CEB959CCCA31}"/>
              </a:ext>
            </a:extLst>
          </p:cNvPr>
          <p:cNvSpPr txBox="1"/>
          <p:nvPr/>
        </p:nvSpPr>
        <p:spPr>
          <a:xfrm>
            <a:off x="7100429" y="2562225"/>
            <a:ext cx="353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much political power will the commissioner amass?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627B8-0ED0-2731-91A0-B02BBE8EC2D8}"/>
              </a:ext>
            </a:extLst>
          </p:cNvPr>
          <p:cNvSpPr txBox="1"/>
          <p:nvPr/>
        </p:nvSpPr>
        <p:spPr>
          <a:xfrm rot="16200000">
            <a:off x="2847150" y="4883634"/>
            <a:ext cx="3538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satisfied will residents be?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E4F1E-8C06-C46F-FBAD-64EA7205A31E}"/>
              </a:ext>
            </a:extLst>
          </p:cNvPr>
          <p:cNvSpPr txBox="1"/>
          <p:nvPr/>
        </p:nvSpPr>
        <p:spPr>
          <a:xfrm>
            <a:off x="10182225" y="2047280"/>
            <a:ext cx="11620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 lot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58BF74-30DA-3B6D-402D-39BC7A61502A}"/>
              </a:ext>
            </a:extLst>
          </p:cNvPr>
          <p:cNvCxnSpPr/>
          <p:nvPr/>
        </p:nvCxnSpPr>
        <p:spPr>
          <a:xfrm>
            <a:off x="5686425" y="4572000"/>
            <a:ext cx="624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3861DD-5938-12D7-0081-A540433D033C}"/>
              </a:ext>
            </a:extLst>
          </p:cNvPr>
          <p:cNvCxnSpPr/>
          <p:nvPr/>
        </p:nvCxnSpPr>
        <p:spPr>
          <a:xfrm>
            <a:off x="5686425" y="5638800"/>
            <a:ext cx="624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CFC6AA-C38D-BE07-DB9B-409E4E4A1CAB}"/>
              </a:ext>
            </a:extLst>
          </p:cNvPr>
          <p:cNvSpPr txBox="1"/>
          <p:nvPr/>
        </p:nvSpPr>
        <p:spPr>
          <a:xfrm rot="16200000">
            <a:off x="5007643" y="5969094"/>
            <a:ext cx="96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not at 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F6346-6D47-01D8-FBF9-1370E5979558}"/>
              </a:ext>
            </a:extLst>
          </p:cNvPr>
          <p:cNvSpPr txBox="1"/>
          <p:nvPr/>
        </p:nvSpPr>
        <p:spPr>
          <a:xfrm rot="16200000">
            <a:off x="4847074" y="4941986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6A9C68-38EF-4530-D087-081A0E5E6587}"/>
              </a:ext>
            </a:extLst>
          </p:cNvPr>
          <p:cNvSpPr txBox="1"/>
          <p:nvPr/>
        </p:nvSpPr>
        <p:spPr>
          <a:xfrm rot="16200000">
            <a:off x="4867429" y="3918586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completely</a:t>
            </a:r>
          </a:p>
        </p:txBody>
      </p:sp>
    </p:spTree>
    <p:extLst>
      <p:ext uri="{BB962C8B-B14F-4D97-AF65-F5344CB8AC3E}">
        <p14:creationId xmlns:p14="http://schemas.microsoft.com/office/powerpoint/2010/main" val="3734068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6DBB4-EB33-E2D4-D1E5-C802818E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FB1F-98C7-429B-207D-038E7182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B980BC-468F-DE52-D9F8-2BB410600908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FC784-2BEB-C77A-538E-73A6DEE39FCF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A370D-02B3-9F3C-5BBD-0300BF7D0683}"/>
              </a:ext>
            </a:extLst>
          </p:cNvPr>
          <p:cNvSpPr txBox="1"/>
          <p:nvPr/>
        </p:nvSpPr>
        <p:spPr>
          <a:xfrm>
            <a:off x="5124450" y="1123950"/>
            <a:ext cx="650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mayor’s uncertainty about these two issues (without assigning probabilities...we’re getting to that!), and draw a grid to display your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75892-3941-AC10-6217-6D62059CBE10}"/>
              </a:ext>
            </a:extLst>
          </p:cNvPr>
          <p:cNvSpPr txBox="1"/>
          <p:nvPr/>
        </p:nvSpPr>
        <p:spPr>
          <a:xfrm rot="20268069">
            <a:off x="3495675" y="1705948"/>
            <a:ext cx="3562350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STEP 4: Divide up and label each axis with the possible resolutions you invented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2BB379-1A04-01D6-EBB2-595E052D7FA8}"/>
              </a:ext>
            </a:extLst>
          </p:cNvPr>
          <p:cNvSpPr/>
          <p:nvPr/>
        </p:nvSpPr>
        <p:spPr>
          <a:xfrm>
            <a:off x="5686425" y="3657600"/>
            <a:ext cx="6248400" cy="287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4F187-8F19-A336-72E9-DE1993EAD91C}"/>
              </a:ext>
            </a:extLst>
          </p:cNvPr>
          <p:cNvSpPr txBox="1"/>
          <p:nvPr/>
        </p:nvSpPr>
        <p:spPr>
          <a:xfrm>
            <a:off x="7100429" y="2562225"/>
            <a:ext cx="353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much political power will the commissioner amass?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847E0-9E99-F422-5D52-FC6D747EC3C5}"/>
              </a:ext>
            </a:extLst>
          </p:cNvPr>
          <p:cNvSpPr txBox="1"/>
          <p:nvPr/>
        </p:nvSpPr>
        <p:spPr>
          <a:xfrm rot="16200000">
            <a:off x="2847150" y="4883634"/>
            <a:ext cx="3538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satisfied will residents be?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FBABB6-A6B8-7134-5598-ECBC976DFC56}"/>
              </a:ext>
            </a:extLst>
          </p:cNvPr>
          <p:cNvCxnSpPr/>
          <p:nvPr/>
        </p:nvCxnSpPr>
        <p:spPr>
          <a:xfrm>
            <a:off x="5686425" y="4572000"/>
            <a:ext cx="624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36CC6D-82AD-6352-2462-F7CF55F17051}"/>
              </a:ext>
            </a:extLst>
          </p:cNvPr>
          <p:cNvCxnSpPr/>
          <p:nvPr/>
        </p:nvCxnSpPr>
        <p:spPr>
          <a:xfrm>
            <a:off x="5686425" y="5638800"/>
            <a:ext cx="624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EB180B-FC8C-6F26-A764-D97FB8F646A1}"/>
              </a:ext>
            </a:extLst>
          </p:cNvPr>
          <p:cNvSpPr txBox="1"/>
          <p:nvPr/>
        </p:nvSpPr>
        <p:spPr>
          <a:xfrm rot="16200000">
            <a:off x="5007643" y="5969094"/>
            <a:ext cx="96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not at 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CC968-7F9E-5AB6-585D-2F0E15E184CB}"/>
              </a:ext>
            </a:extLst>
          </p:cNvPr>
          <p:cNvSpPr txBox="1"/>
          <p:nvPr/>
        </p:nvSpPr>
        <p:spPr>
          <a:xfrm rot="16200000">
            <a:off x="4847074" y="4941986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6ED2F9-B6D3-28EC-707E-77EFF94C5037}"/>
              </a:ext>
            </a:extLst>
          </p:cNvPr>
          <p:cNvSpPr txBox="1"/>
          <p:nvPr/>
        </p:nvSpPr>
        <p:spPr>
          <a:xfrm rot="16200000">
            <a:off x="4867429" y="3918586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completely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31ED68-AF7D-778B-D927-A4593D7D1C01}"/>
              </a:ext>
            </a:extLst>
          </p:cNvPr>
          <p:cNvCxnSpPr/>
          <p:nvPr/>
        </p:nvCxnSpPr>
        <p:spPr>
          <a:xfrm>
            <a:off x="7629525" y="3657600"/>
            <a:ext cx="0" cy="2876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CC7AA8-366D-DB89-041A-C816D8790494}"/>
              </a:ext>
            </a:extLst>
          </p:cNvPr>
          <p:cNvCxnSpPr/>
          <p:nvPr/>
        </p:nvCxnSpPr>
        <p:spPr>
          <a:xfrm>
            <a:off x="9982200" y="3657600"/>
            <a:ext cx="0" cy="2876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6A8954-4793-760D-A728-66AF90CDCD26}"/>
              </a:ext>
            </a:extLst>
          </p:cNvPr>
          <p:cNvSpPr txBox="1"/>
          <p:nvPr/>
        </p:nvSpPr>
        <p:spPr>
          <a:xfrm>
            <a:off x="6043765" y="3236097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none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CAC879-1EE6-EF0A-CAE0-21406F5A4BF6}"/>
              </a:ext>
            </a:extLst>
          </p:cNvPr>
          <p:cNvSpPr txBox="1"/>
          <p:nvPr/>
        </p:nvSpPr>
        <p:spPr>
          <a:xfrm>
            <a:off x="8070766" y="3217634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EFE83D-BA47-EAEC-BE2B-4109CAC95B6E}"/>
              </a:ext>
            </a:extLst>
          </p:cNvPr>
          <p:cNvSpPr txBox="1"/>
          <p:nvPr/>
        </p:nvSpPr>
        <p:spPr>
          <a:xfrm>
            <a:off x="10097767" y="3199171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 lot</a:t>
            </a:r>
          </a:p>
        </p:txBody>
      </p:sp>
    </p:spTree>
    <p:extLst>
      <p:ext uri="{BB962C8B-B14F-4D97-AF65-F5344CB8AC3E}">
        <p14:creationId xmlns:p14="http://schemas.microsoft.com/office/powerpoint/2010/main" val="1898216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48DCBD-B2E8-62DA-895C-90C459EC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A534-FCBF-C5AC-18E2-21CA42422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2D027-F2E8-87FB-18D7-8ECDACAF08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2BA36B5-47C5-9FFC-9780-BD79FC4FDC82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62ADF7-E22F-FB28-D648-EED8E4827287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D9563-272D-DBA8-1CCE-D49F6577AF58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427909-5EDF-783B-A9FD-169D739C3B5C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4531FD-3543-DCD0-B251-261E576531E0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CFED2-8881-BCD7-C57D-270166B66AC4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27339-6CD0-A0DB-ED94-78FD75F3166E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F9134-1854-CD7B-4AE2-D77E38551BBC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206F1-ECF2-0139-A4AD-B7B10CBAC49F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33E95-2925-52E2-FA56-BC9556108E01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C1F290-2C59-9BDB-193C-80ED640A1F9E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F5006-8B96-4408-66BE-BBA8321FD6A0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4277BDE-80CF-1211-3F5D-B95338BB5D1C}"/>
              </a:ext>
            </a:extLst>
          </p:cNvPr>
          <p:cNvSpPr/>
          <p:nvPr/>
        </p:nvSpPr>
        <p:spPr>
          <a:xfrm>
            <a:off x="6024331" y="3798131"/>
            <a:ext cx="1492210" cy="124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27F14-8EFC-298C-95B8-74AA220B2E96}"/>
              </a:ext>
            </a:extLst>
          </p:cNvPr>
          <p:cNvSpPr/>
          <p:nvPr/>
        </p:nvSpPr>
        <p:spPr>
          <a:xfrm>
            <a:off x="7749307" y="3798131"/>
            <a:ext cx="2016859" cy="123576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43FE41-A839-3D1F-6FED-1AF2D6F364E9}"/>
              </a:ext>
            </a:extLst>
          </p:cNvPr>
          <p:cNvSpPr/>
          <p:nvPr/>
        </p:nvSpPr>
        <p:spPr>
          <a:xfrm>
            <a:off x="10087637" y="3826857"/>
            <a:ext cx="1856123" cy="123576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F8EC9C-3F53-AE1F-E6CD-39018BF6FEBA}"/>
              </a:ext>
            </a:extLst>
          </p:cNvPr>
          <p:cNvSpPr/>
          <p:nvPr/>
        </p:nvSpPr>
        <p:spPr>
          <a:xfrm>
            <a:off x="10087636" y="5306866"/>
            <a:ext cx="1856123" cy="12357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6CD583-131A-E3BD-2965-6782CF072AD9}"/>
              </a:ext>
            </a:extLst>
          </p:cNvPr>
          <p:cNvSpPr/>
          <p:nvPr/>
        </p:nvSpPr>
        <p:spPr>
          <a:xfrm>
            <a:off x="7749306" y="5292726"/>
            <a:ext cx="2016859" cy="12357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6262AE-B4E4-C050-5740-EB6CA07ACA66}"/>
              </a:ext>
            </a:extLst>
          </p:cNvPr>
          <p:cNvSpPr/>
          <p:nvPr/>
        </p:nvSpPr>
        <p:spPr>
          <a:xfrm>
            <a:off x="6019016" y="5278140"/>
            <a:ext cx="1492210" cy="12443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2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1A5D7-ABD9-B4F7-1106-B8F554F4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470"/>
            <a:ext cx="11887200" cy="54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3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F4B0A7-8B30-C2F7-4DAA-C52600D12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086D-7D67-6109-AB0E-C8AE189F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DE77-309A-A11C-F13C-831C7E8E7B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D39FC98-6079-5354-CA03-7754319EC87D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237EA-2075-FFD6-EDB4-2DA8A24B3C6A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BD236-2680-EE3B-CFBC-AE6FC769900A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EC5D0C-633F-A242-4CE4-BF9115D0F39E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4F0DFA-2D3E-B8B1-0A56-E6E4031E6787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DBB35-E88A-8966-83D9-24541D68C49D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9FDD9-DD8E-38B1-F55D-A907400CB09C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F1A95-2EFE-90B7-BB56-CF2E3AB675E8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51F7B-38E2-F54D-D677-40FCF8FD8387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1F74B-0A24-06DC-C85D-57AAFF133475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B237C5-1D75-7C24-7175-E8975FB5C3B9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FFCC2-19D9-629B-2718-A74FAE181780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CEDC08-6639-66F3-06E8-6FC3F6AC0CBA}"/>
              </a:ext>
            </a:extLst>
          </p:cNvPr>
          <p:cNvSpPr/>
          <p:nvPr/>
        </p:nvSpPr>
        <p:spPr>
          <a:xfrm>
            <a:off x="6024331" y="3798131"/>
            <a:ext cx="1492210" cy="124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2F1411-BEB3-D736-0AE1-726FD3553B1F}"/>
              </a:ext>
            </a:extLst>
          </p:cNvPr>
          <p:cNvSpPr/>
          <p:nvPr/>
        </p:nvSpPr>
        <p:spPr>
          <a:xfrm>
            <a:off x="7749307" y="3798131"/>
            <a:ext cx="2016859" cy="123576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9ED77E-2AC3-1977-07AB-427E02A46070}"/>
              </a:ext>
            </a:extLst>
          </p:cNvPr>
          <p:cNvSpPr/>
          <p:nvPr/>
        </p:nvSpPr>
        <p:spPr>
          <a:xfrm>
            <a:off x="10087637" y="3826857"/>
            <a:ext cx="1856123" cy="123576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0E9BF0-C4E2-8F2A-2226-A5851C59592E}"/>
              </a:ext>
            </a:extLst>
          </p:cNvPr>
          <p:cNvSpPr/>
          <p:nvPr/>
        </p:nvSpPr>
        <p:spPr>
          <a:xfrm>
            <a:off x="10087636" y="5306866"/>
            <a:ext cx="1856123" cy="12357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2F9374-34D5-41B3-E9F2-628811BD94AA}"/>
              </a:ext>
            </a:extLst>
          </p:cNvPr>
          <p:cNvSpPr/>
          <p:nvPr/>
        </p:nvSpPr>
        <p:spPr>
          <a:xfrm>
            <a:off x="7749306" y="5292726"/>
            <a:ext cx="2016859" cy="12357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F1EA0E-1ADE-5186-4E6C-08A155A0E9B7}"/>
              </a:ext>
            </a:extLst>
          </p:cNvPr>
          <p:cNvSpPr/>
          <p:nvPr/>
        </p:nvSpPr>
        <p:spPr>
          <a:xfrm>
            <a:off x="6019016" y="5278140"/>
            <a:ext cx="1492210" cy="12443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EA06FD-C427-2B01-F4B0-9C962F231E1F}"/>
              </a:ext>
            </a:extLst>
          </p:cNvPr>
          <p:cNvSpPr txBox="1"/>
          <p:nvPr/>
        </p:nvSpPr>
        <p:spPr>
          <a:xfrm>
            <a:off x="4232635" y="1205172"/>
            <a:ext cx="5855001" cy="147732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cells in the grid depict each distinct possible event as a </a:t>
            </a:r>
            <a:r>
              <a:rPr lang="en-US" i="1" dirty="0"/>
              <a:t>conjunction</a:t>
            </a:r>
            <a:r>
              <a:rPr lang="en-US" dirty="0"/>
              <a:t> of one resolution of one uncertainty with one resolution of the other uncertainty, helping us distinguish between the two uncertainties underlying each event.</a:t>
            </a:r>
          </a:p>
        </p:txBody>
      </p:sp>
    </p:spTree>
    <p:extLst>
      <p:ext uri="{BB962C8B-B14F-4D97-AF65-F5344CB8AC3E}">
        <p14:creationId xmlns:p14="http://schemas.microsoft.com/office/powerpoint/2010/main" val="419584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04ACB4-6B44-3AE6-BC31-2E7E85DF0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F542-D059-5E4D-E1D6-8EA20DDC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AFE3-E760-9CE9-3576-1F1DD8A925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578AECB-913C-0CDD-34CB-BD8333E089A5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19B0F-5548-DF8B-ED25-18DBE8881863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23BB0-6D23-6C55-5382-05A63A2D81E8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B477CE-2078-3DB1-3B53-43CD7D4DF04C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4B61C4-B9DF-22E5-EDD6-E42E55A6B4CA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7EA3F-DD4F-3A00-B58B-A6D41F4D6002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415CC-724A-AE24-323B-C60E8E8B3DE1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A598A-FAC3-9D1B-330B-2F20FD9CDDB0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6DB8C-14E6-E589-AC0B-1E1DEBB76193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0D26C-4A3C-C10D-E35F-17E7A8E352FB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464BBF-E7CA-780F-B771-FD73DE3F01B2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CE0379-4471-8518-9B7C-4B1DCA0A7605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7F26F00-CEDE-9367-270B-D40E905EB88D}"/>
              </a:ext>
            </a:extLst>
          </p:cNvPr>
          <p:cNvSpPr/>
          <p:nvPr/>
        </p:nvSpPr>
        <p:spPr>
          <a:xfrm>
            <a:off x="6024331" y="3798131"/>
            <a:ext cx="1492210" cy="124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F803FA-14D3-9509-2A25-525A60EC7DB1}"/>
              </a:ext>
            </a:extLst>
          </p:cNvPr>
          <p:cNvSpPr/>
          <p:nvPr/>
        </p:nvSpPr>
        <p:spPr>
          <a:xfrm>
            <a:off x="7749307" y="3798131"/>
            <a:ext cx="2016859" cy="123576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6673B-62E1-83EF-CE0D-8BF3CD5948FE}"/>
              </a:ext>
            </a:extLst>
          </p:cNvPr>
          <p:cNvSpPr/>
          <p:nvPr/>
        </p:nvSpPr>
        <p:spPr>
          <a:xfrm>
            <a:off x="10087637" y="3826857"/>
            <a:ext cx="1856123" cy="123576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76457-8A67-5277-010D-05C1CC3D31D1}"/>
              </a:ext>
            </a:extLst>
          </p:cNvPr>
          <p:cNvSpPr/>
          <p:nvPr/>
        </p:nvSpPr>
        <p:spPr>
          <a:xfrm>
            <a:off x="10087636" y="5306866"/>
            <a:ext cx="1856123" cy="12357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97B9E9-C5CF-F55D-34AE-3D9A1DA53E16}"/>
              </a:ext>
            </a:extLst>
          </p:cNvPr>
          <p:cNvSpPr/>
          <p:nvPr/>
        </p:nvSpPr>
        <p:spPr>
          <a:xfrm>
            <a:off x="7749306" y="5292726"/>
            <a:ext cx="2016859" cy="12357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F81BC6-16CC-0FE1-E8B4-F13531621A29}"/>
              </a:ext>
            </a:extLst>
          </p:cNvPr>
          <p:cNvSpPr/>
          <p:nvPr/>
        </p:nvSpPr>
        <p:spPr>
          <a:xfrm>
            <a:off x="6019016" y="5278140"/>
            <a:ext cx="1492210" cy="12443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F15CFB-0999-02E1-FDD7-D411088F2C9F}"/>
              </a:ext>
            </a:extLst>
          </p:cNvPr>
          <p:cNvSpPr txBox="1"/>
          <p:nvPr/>
        </p:nvSpPr>
        <p:spPr>
          <a:xfrm>
            <a:off x="4072380" y="1302289"/>
            <a:ext cx="1960776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383E0-9FEB-393B-C9F9-B491A1F26AA1}"/>
              </a:ext>
            </a:extLst>
          </p:cNvPr>
          <p:cNvSpPr txBox="1"/>
          <p:nvPr/>
        </p:nvSpPr>
        <p:spPr>
          <a:xfrm>
            <a:off x="4062953" y="1688000"/>
            <a:ext cx="740004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any model of multiple uncertainties, any event that amounts to the conjunction of resolutions of each of a collection of single, distinct uncertainties is called a </a:t>
            </a:r>
            <a:r>
              <a:rPr lang="en-US" dirty="0">
                <a:solidFill>
                  <a:schemeClr val="accent5"/>
                </a:solidFill>
              </a:rPr>
              <a:t>joint event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249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CAA31-7B81-3D88-4165-C4EC1BF1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0BD8-E369-BDF0-2C1E-61C721AC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95230B-379B-938D-315C-5821D1336D93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C9DABF-ECFF-4C36-7428-53DE3D8BE964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  Is called a </a:t>
                </a:r>
                <a:r>
                  <a:rPr lang="en-US" b="1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joint event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C9DABF-ECFF-4C36-7428-53DE3D8BE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148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8C3E3-CD48-0FD8-A98B-FE731104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B19D-CA4B-908C-8C28-C7A84155C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BEF3F-FAD2-77C1-BC9A-327295838A00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867A03-C3A0-4BA1-5FAB-9BB4D115949E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  Is called a </a:t>
                </a:r>
                <a:r>
                  <a:rPr lang="en-US" b="1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joint event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867A03-C3A0-4BA1-5FAB-9BB4D115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EF62322-26F3-C311-9819-5D2A8878F6BB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EFB7C0-4C77-A30F-D866-17BE7C2C3761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EFB7C0-4C77-A30F-D866-17BE7C2C3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6DCB8FB-7BD2-0AC2-33A7-F84B47799FF7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6CA62A-0F24-E953-0ABD-103B0EC8B68F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6CA62A-0F24-E953-0ABD-103B0EC8B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18AB5C-AC1F-74BC-3C77-1C44F32CD0F3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95A8BF-AC31-4950-BE5A-5A621AC60188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95A8BF-AC31-4950-BE5A-5A621AC6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B9B218A-F2EA-2CEF-A9F6-2A2D8B36C50A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DB5EB7-9881-10DB-29AF-E8ABC13A4CE4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DB5EB7-9881-10DB-29AF-E8ABC13A4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3C37504-3A59-0136-08DF-ACF7530D2CF6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</p:spTree>
    <p:extLst>
      <p:ext uri="{BB962C8B-B14F-4D97-AF65-F5344CB8AC3E}">
        <p14:creationId xmlns:p14="http://schemas.microsoft.com/office/powerpoint/2010/main" val="3437772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DFF91-0A8B-E56C-32BB-A539F236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7CC0-7D0B-7151-485B-0E66C416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E6DCDF-25B8-9A60-3F52-33F07E036EB1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876787-3637-350B-E05D-C1D67A1BB04B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  Is called a </a:t>
                </a:r>
                <a:r>
                  <a:rPr lang="en-US" b="1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joint event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876787-3637-350B-E05D-C1D67A1BB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2C2F5B-BA2C-33EE-252E-E60E7990C956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5206BF-C567-8B10-ECDC-7F1962D78CA6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5206BF-C567-8B10-ECDC-7F1962D7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87DFBEC-D31C-87F6-6A3E-3A94514386AB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39C66-AA7F-D6A3-18D4-51465B00915C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39C66-AA7F-D6A3-18D4-51465B009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BC03EF5-2209-9C72-8AD6-4F3A32E02E78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E3FC9A-17D4-87A2-D911-C32276108460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E3FC9A-17D4-87A2-D911-C3227610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607D20-D9F6-DE39-475B-359EB0F51832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17F60A-F1F4-8745-3E78-5A65EC3BE7E4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17F60A-F1F4-8745-3E78-5A65EC3B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677FD402-7745-BC42-EB9F-71477C395E91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4EAD4-72E8-2C28-6B70-BAD15A95F788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3DB4E-FA1C-6AE2-9719-E3DADE1268CB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140BED-5A09-6EE2-D094-521B00CDE33C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EAC9B-091F-CDD0-003D-05EDED98D6E2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72C93-F34F-264A-93B7-520717E3C0D0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4778A-1CEB-BFB0-D5EC-B81A1FB7C862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DB445-93C9-8B56-74AB-F2CA5876D3F6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B41913-9125-745F-6C45-FE77BA58F6DB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E6C36-C849-5A1C-870F-0A2FD269AE03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FFC5E-939F-97E3-97F2-250F8AE509A8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C7DF4C-5572-46E8-A628-710F75FD11D4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66D59-3727-3639-799A-720C7254D660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513533-F41D-78DB-8F17-0F4C7D9EFC6E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32CE7-8845-0E0F-96C1-A143DC68D314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984A8B-034B-A3B8-CFAD-CC8D92B83917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</p:spTree>
    <p:extLst>
      <p:ext uri="{BB962C8B-B14F-4D97-AF65-F5344CB8AC3E}">
        <p14:creationId xmlns:p14="http://schemas.microsoft.com/office/powerpoint/2010/main" val="4265354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3BE63-FD69-74C8-4FA1-6626271A7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FC02-19E4-2CE6-7593-E4809E01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B1A7F-2C8B-769A-E931-B653735B5336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1773E3-672E-4CE6-7F84-44D952699740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  Is called a </a:t>
                </a:r>
                <a:r>
                  <a:rPr lang="en-US" b="1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joint event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1773E3-672E-4CE6-7F84-44D95269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032ED0-5B96-F888-E101-46187620FEE8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55AAA9-8B68-78F8-6BB0-3E242A7CA8EA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55AAA9-8B68-78F8-6BB0-3E242A7CA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73FDD9-D4B8-02AE-B7A3-3B941BE477FD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C3638-938A-9BD8-F805-9791B5A126B9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C3638-938A-9BD8-F805-9791B5A1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4B36DA2-ACB3-8898-E5BA-753BA1DEBDA1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C0D3D-542D-9BEA-251B-61E96C65601B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C0D3D-542D-9BEA-251B-61E96C656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43DA558-74CD-7371-2C31-183EF2993E7F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1D50-6202-6F26-41FD-91DF552A68E3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1D50-6202-6F26-41FD-91DF552A6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01EAF25A-E334-C3C0-D32E-32842C5223D1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D07BF-BEAC-D243-AEEC-D97FFDF47D52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8E7E0-A565-C4C2-7A01-948F415B5514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B05F3-D771-C536-6D4F-CDBB96A79BAE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A8CA8-C78B-1FFE-DDB1-C5E6D4A53C4C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6554C-8C2D-C043-2396-79349176D5E2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9F79C4-ACDC-4C44-B161-45AE458640DC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87EC5-CCB1-3AD9-75B4-0C6602184493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CED920-919E-6C23-1757-BB14235F6E99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3A22E-B416-5EB6-CC2E-7035687C6CD9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A657BE-E958-E5F1-22D0-B85F101A1773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DE4409-6378-ACE6-C3A4-33CC348B9EE1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6FB4A1-83DE-28F3-22EB-2E09FCCDBFA7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A022C9-FF1D-C771-6CF9-041B2D521B24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98A922-DF8D-4F26-B849-D3638E9E1AA0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63FB20-1172-5CAB-1D08-6852E731CE3F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</p:spTree>
    <p:extLst>
      <p:ext uri="{BB962C8B-B14F-4D97-AF65-F5344CB8AC3E}">
        <p14:creationId xmlns:p14="http://schemas.microsoft.com/office/powerpoint/2010/main" val="3298741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1C5B74-26DF-7F86-69B6-ACD27A730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576B-58B6-E488-3741-E73BE084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CF9A66-1FA3-BAE9-3AFA-37E76D6FF650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C58CC3-F2D0-20C2-30F8-952C7216AF3D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  Is called a </a:t>
                </a:r>
                <a:r>
                  <a:rPr lang="en-US" b="1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joint event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C58CC3-F2D0-20C2-30F8-952C7216A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5486584-7755-3C77-09FC-12B4842F4F1F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D9FE90-D56C-D640-FCCB-16C585D188DB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D9FE90-D56C-D640-FCCB-16C585D1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2F639E-DAED-1007-A9C4-1A6ED5DE2C3A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28BBA-7157-A337-3D9B-6B036A6FA2BB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28BBA-7157-A337-3D9B-6B036A6FA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E4AC755-0529-50A5-2C9C-E783A44E9865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35059-13FC-F074-FE12-F5E0D704E331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35059-13FC-F074-FE12-F5E0D704E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1B93764-F1EC-E4CC-2656-4431BA13EF70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8CF0F0-E766-0254-D034-5F6E297038ED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8CF0F0-E766-0254-D034-5F6E2970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35DBC129-A5B9-49B0-662A-66545BC4D109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18C28-662D-9FB8-1B87-1CC617577526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91A300-1A55-A2B2-48A0-030D3111B922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F16446-3343-3B1C-F849-7CFA7256ABEA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8616B-7648-CC25-FE66-1A5EB67B5583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8D334A-FC9F-C855-A64A-C03E727A1E87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E523C-BCB5-2E8C-F510-7148FBF044AB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288A8-7CD0-E5A6-AEF2-70138E4C3858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77368-929E-1D18-2495-5535B3F5BFEA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25C867-38CA-5B08-887E-A079B48EA5BC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0C54A4-3326-5032-2C0F-B8D37E42FB36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06BD39-4837-9D88-0779-E759B6DB265F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CE193-996C-1D61-1992-0A1686881A88}"/>
              </a:ext>
            </a:extLst>
          </p:cNvPr>
          <p:cNvSpPr/>
          <p:nvPr/>
        </p:nvSpPr>
        <p:spPr>
          <a:xfrm>
            <a:off x="10088865" y="1881613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31939D-7C24-5B89-A224-3688F50C0D7F}"/>
                  </a:ext>
                </a:extLst>
              </p:cNvPr>
              <p:cNvSpPr txBox="1"/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31939D-7C24-5B89-A224-3688F50C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34ADB77-55A7-D8F4-3270-FA035EFB4B53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02F63B-FC4B-0D30-F674-43FCE1B3F6B7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B3133A-FAC1-5FE1-CFE3-2A9CF99BEC8E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5C3D0C-A6A3-C269-ACDD-183BCA5F33D3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</p:spTree>
    <p:extLst>
      <p:ext uri="{BB962C8B-B14F-4D97-AF65-F5344CB8AC3E}">
        <p14:creationId xmlns:p14="http://schemas.microsoft.com/office/powerpoint/2010/main" val="2225509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BECAF-5270-2D8C-5C65-A7D60859C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DE46-753F-A757-968D-BA8069CD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46491-1F0A-4500-573D-626A67E5D53A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80DC4D-9558-DA0D-2965-668216BEA92F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  Is called a </a:t>
                </a:r>
                <a:r>
                  <a:rPr lang="en-US" b="1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joint event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80DC4D-9558-DA0D-2965-668216BE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1857F0C-EBB2-347D-78E8-6E735981662A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204EBF-2C7D-BBED-874A-D3EEAD4C9001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204EBF-2C7D-BBED-874A-D3EEAD4C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6958908-5E02-993D-609C-C9E392A140A4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017642-CFCC-92B5-C81E-0A39600C50A9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017642-CFCC-92B5-C81E-0A39600C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6D7C0F-6585-8772-9D25-78A94D3FC328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3A4F1-A011-0ACE-A6A5-EF303097E468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3A4F1-A011-0ACE-A6A5-EF303097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44374AE-5592-098E-B7FA-E5F3E9B702C3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26543F-4D06-AEC7-B233-76006C02AB8D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26543F-4D06-AEC7-B233-76006C02A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18371B3F-31D4-5D03-2309-8BC7DE9B7D62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5AE7B-23D1-0956-8263-6894CFCFD67B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8F9AB-2343-7633-7A52-9CCB3CF23C5E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72C79-2392-2258-D32C-220222ACD7FF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71B46-22A7-BC47-63B1-8CE5F7CBACA4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C91BE-F562-D4EB-BBEC-102B6510EAE6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5593B-1A6F-7EB1-6A62-8E90C0A069FD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87FB6E-BAF7-9894-2D6B-2516EA4C6DDF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C43A3-FBE3-0442-F911-F3CF37AA6798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26D943-E583-5FD3-ACA6-5472BE7CBA20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390AA-F2CD-58ED-757A-3611E3B03A08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652378-FE0A-90C6-AC91-4437E994E7E4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829B1B-DF0F-6E2B-F80E-FE70C6B950AC}"/>
              </a:ext>
            </a:extLst>
          </p:cNvPr>
          <p:cNvSpPr/>
          <p:nvPr/>
        </p:nvSpPr>
        <p:spPr>
          <a:xfrm>
            <a:off x="10088865" y="1881613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9F7DB9-112D-370F-5A9D-040007811056}"/>
                  </a:ext>
                </a:extLst>
              </p:cNvPr>
              <p:cNvSpPr txBox="1"/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9F7DB9-112D-370F-5A9D-040007811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F4789025-3288-D3FC-F13B-E84AAF65FEB2}"/>
              </a:ext>
            </a:extLst>
          </p:cNvPr>
          <p:cNvSpPr/>
          <p:nvPr/>
        </p:nvSpPr>
        <p:spPr>
          <a:xfrm>
            <a:off x="9104556" y="2595809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EFBD59-ADDE-BC32-9FBC-528F16AA231A}"/>
                  </a:ext>
                </a:extLst>
              </p:cNvPr>
              <p:cNvSpPr txBox="1"/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EFBD59-ADDE-BC32-9FBC-528F16AA2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blipFill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2E014B9-CBE9-B273-5FE3-C8339CB9129F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F52B61-CCE7-5B93-AC4B-C6143AEDE7C4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329A6A-8934-A0E9-3570-7C2CADA81D29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1FBF10-2C17-C552-FB80-99B7E2657780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</p:spTree>
    <p:extLst>
      <p:ext uri="{BB962C8B-B14F-4D97-AF65-F5344CB8AC3E}">
        <p14:creationId xmlns:p14="http://schemas.microsoft.com/office/powerpoint/2010/main" val="1398746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4D6BF-3F94-3D2E-E176-EF842162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27C3-39C6-27CE-46E4-7268A771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A9BB52-E35F-D16B-EE69-19BF2F57808B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BBA13C-CD45-1720-2E4C-B075233489C9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  Is called a </a:t>
                </a:r>
                <a:r>
                  <a:rPr lang="en-US" b="1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joint event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BBA13C-CD45-1720-2E4C-B0752334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8152159-C961-06DB-13B7-DDF10868DCB4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FE3055-DF61-119B-B004-6FEC9FE5C1FA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FE3055-DF61-119B-B004-6FEC9FE5C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3E9E0B5-1A06-5CD7-A00E-18A25349FE05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543A6E-C2EA-861C-350B-654E00DCA3A7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543A6E-C2EA-861C-350B-654E00DC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88B0E3-E861-899F-C5CC-36EBAA7551AF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20E63-DAD9-8399-EDAD-F734396786FA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20E63-DAD9-8399-EDAD-F73439678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968D9C-1AC7-5709-3B4F-E6E2EAF5B6A4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11CD-8CF4-56A4-A508-5210F40BA6E2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11CD-8CF4-56A4-A508-5210F40BA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BC377A61-A69E-B3C2-C95D-9602B7D94615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2CE76-59CD-DF17-C3C7-1D15125B45A4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AEBCB-6D7B-B767-B273-3A7BA63DEDF9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793E4-80C8-DE80-03D7-B572D0621B3C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2C88CB-6F79-3985-9294-9EDED9BDCDF8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75B1FB-F5E4-E0AD-D00D-8316354C5DAB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8B29A-7707-0E29-71ED-6323EE409D27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77B54-9051-5908-AB96-FD2BE31CAD12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0136F-2AE1-C9C2-78FC-BC2538455213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B2EF6D-D915-51F6-BEFF-5796E7D9454B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03D196-3B36-76EE-F0A3-7060B74C9020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86808-36BC-1CBC-97D6-4667036091EA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810A6A-794B-E718-527B-23C39E65A362}"/>
              </a:ext>
            </a:extLst>
          </p:cNvPr>
          <p:cNvSpPr/>
          <p:nvPr/>
        </p:nvSpPr>
        <p:spPr>
          <a:xfrm>
            <a:off x="10088865" y="1881613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52119A-9F06-98C6-CFA3-5E7DCAE33503}"/>
                  </a:ext>
                </a:extLst>
              </p:cNvPr>
              <p:cNvSpPr txBox="1"/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52119A-9F06-98C6-CFA3-5E7DCAE3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2509A742-CE8A-A385-F323-FE1FBE74997D}"/>
              </a:ext>
            </a:extLst>
          </p:cNvPr>
          <p:cNvSpPr/>
          <p:nvPr/>
        </p:nvSpPr>
        <p:spPr>
          <a:xfrm>
            <a:off x="9104556" y="2595809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6E3F29-26DE-5473-7DFE-A8A1C73F370C}"/>
                  </a:ext>
                </a:extLst>
              </p:cNvPr>
              <p:cNvSpPr txBox="1"/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6E3F29-26DE-5473-7DFE-A8A1C73F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blipFill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8A9D066-6C76-6D95-83CB-14373965E0CC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021D51-91B5-4C76-48B3-97938412F511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61F509-E9FE-70DB-8A6B-F36F69FCA947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BBB0F6-5BCB-5F9E-8829-991A8BCE3B7C}"/>
              </a:ext>
            </a:extLst>
          </p:cNvPr>
          <p:cNvSpPr/>
          <p:nvPr/>
        </p:nvSpPr>
        <p:spPr>
          <a:xfrm>
            <a:off x="9837695" y="3366454"/>
            <a:ext cx="191277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BFD0E5-4FB8-881E-D621-34ABCE120708}"/>
                  </a:ext>
                </a:extLst>
              </p:cNvPr>
              <p:cNvSpPr txBox="1"/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BFD0E5-4FB8-881E-D621-34ABCE12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blipFill>
                <a:blip r:embed="rId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FDC2271-1C7C-CF1F-32BE-2F3E57D7B2C4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</p:spTree>
    <p:extLst>
      <p:ext uri="{BB962C8B-B14F-4D97-AF65-F5344CB8AC3E}">
        <p14:creationId xmlns:p14="http://schemas.microsoft.com/office/powerpoint/2010/main" val="2652651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85E0F-E74C-F20E-E372-DFB99D4F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F98E-2462-8C68-141A-3510C6B4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26818-B0FF-7CB7-998F-044D1B7FFFD7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848EDE-9559-EE75-C0A5-AF9420E2193F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  Is called a </a:t>
                </a:r>
                <a:r>
                  <a:rPr lang="en-US" b="1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joint event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848EDE-9559-EE75-C0A5-AF9420E21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B1C95DC-3D87-4FAD-77A1-09F3B87EDE10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8B36F-5162-DF98-1FFF-B588F934E7C8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8B36F-5162-DF98-1FFF-B588F934E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A69840-5212-14A6-8B6C-4C219251984E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FCC062-4846-B035-ABAD-CA8774AEFD60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FCC062-4846-B035-ABAD-CA8774AEF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382376-0640-71DF-726F-C2521F74641D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672A1B-51F1-6CF8-5659-0C924B59A60F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672A1B-51F1-6CF8-5659-0C924B59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BABE50A-EEC7-98E4-18CD-DD569E86DFC0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465052-0D97-D2A3-1AB8-A8BA1C5A11F8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465052-0D97-D2A3-1AB8-A8BA1C5A1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38A0C29B-8970-E942-3AFA-6D5ACB10E1FE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69EDB-6585-C559-8700-56107E2AC24F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535E8-3478-EE87-9757-AA18725D649F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AB4DB6-5323-CA2D-B9B1-FFAF3C1620F1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9F8311-D47B-6127-219F-CA41CB817F1C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E5E89-F8E7-3263-5CEF-720C44F0B414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B44B2E-7E67-FFCC-08BD-BAC1729B6E6E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688B2B-FD74-1471-404F-2F561E2222B3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827D5-C4CB-CC0C-4E82-28B3B3964962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0A1909-CEA1-D6AF-7CF7-095073C184CE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E4164-D1D0-C8C0-EA67-57391CAE1306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129330-CFCB-36A3-4785-31ADEADB728C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88F738-507F-519A-1B2E-0FD43C3009F3}"/>
              </a:ext>
            </a:extLst>
          </p:cNvPr>
          <p:cNvSpPr/>
          <p:nvPr/>
        </p:nvSpPr>
        <p:spPr>
          <a:xfrm>
            <a:off x="10088865" y="1881613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A0EC87-0F43-859C-B8A4-899730C627CA}"/>
                  </a:ext>
                </a:extLst>
              </p:cNvPr>
              <p:cNvSpPr txBox="1"/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A0EC87-0F43-859C-B8A4-899730C62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7CEA7A5-EE27-5640-2FB4-D103C44A7E7B}"/>
              </a:ext>
            </a:extLst>
          </p:cNvPr>
          <p:cNvSpPr/>
          <p:nvPr/>
        </p:nvSpPr>
        <p:spPr>
          <a:xfrm>
            <a:off x="9104556" y="2595809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6365F5-87D8-BBAF-3802-AEC335FAB0B9}"/>
                  </a:ext>
                </a:extLst>
              </p:cNvPr>
              <p:cNvSpPr txBox="1"/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6365F5-87D8-BBAF-3802-AEC335FA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blipFill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8F1C817-689A-6604-B680-5F33BEA06F89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FA539F-F24E-F703-3D2C-83438D78979B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63785-BF03-034A-3AC5-2F13D3DCAD12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B1F1B-04F4-4E5A-0315-C2208F6E9C36}"/>
              </a:ext>
            </a:extLst>
          </p:cNvPr>
          <p:cNvSpPr/>
          <p:nvPr/>
        </p:nvSpPr>
        <p:spPr>
          <a:xfrm>
            <a:off x="9837695" y="3366454"/>
            <a:ext cx="191277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A8AE5B-E20F-7FFB-E5F3-970E3420A2A6}"/>
                  </a:ext>
                </a:extLst>
              </p:cNvPr>
              <p:cNvSpPr txBox="1"/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A8AE5B-E20F-7FFB-E5F3-970E3420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blipFill>
                <a:blip r:embed="rId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D94CF354-FB8B-77F5-1AF7-82C117BF974A}"/>
              </a:ext>
            </a:extLst>
          </p:cNvPr>
          <p:cNvSpPr/>
          <p:nvPr/>
        </p:nvSpPr>
        <p:spPr>
          <a:xfrm>
            <a:off x="8225200" y="4208162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C97A29-3D95-DA0F-11C6-53EADFAD4D96}"/>
                  </a:ext>
                </a:extLst>
              </p:cNvPr>
              <p:cNvSpPr txBox="1"/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C97A29-3D95-DA0F-11C6-53EADFAD4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blipFill>
                <a:blip r:embed="rId10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3F0A2E9-EB77-7817-F2B5-D8AE2991B614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</p:spTree>
    <p:extLst>
      <p:ext uri="{BB962C8B-B14F-4D97-AF65-F5344CB8AC3E}">
        <p14:creationId xmlns:p14="http://schemas.microsoft.com/office/powerpoint/2010/main" val="24718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EE61C-5DA8-9626-80EB-97615D17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688964F-D788-6B5A-EAFB-15075E73AB35}"/>
              </a:ext>
            </a:extLst>
          </p:cNvPr>
          <p:cNvGrpSpPr/>
          <p:nvPr/>
        </p:nvGrpSpPr>
        <p:grpSpPr>
          <a:xfrm>
            <a:off x="85749" y="177331"/>
            <a:ext cx="5963429" cy="6187610"/>
            <a:chOff x="85749" y="177331"/>
            <a:chExt cx="4128151" cy="42833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76BEA9-0F51-DB02-220E-ECC030E97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49" y="177331"/>
              <a:ext cx="4128151" cy="39522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B01B93-B202-C1E7-252F-051D65615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708" y="4080388"/>
              <a:ext cx="3958674" cy="380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798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A7D28-96D5-001B-8BFD-B61F2FA4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2F34-F32B-4875-5A72-A0845A94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3DF1D7-416F-B879-4246-EA375B3E2DF0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0DE169-ED89-D0DE-2C5D-B3A6BEBDB991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  Is called a </a:t>
                </a:r>
                <a:r>
                  <a:rPr lang="en-US" b="1">
                    <a:solidFill>
                      <a:schemeClr val="tx1"/>
                    </a:solidFill>
                  </a:rPr>
                  <a:t>joint event</a:t>
                </a:r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0DE169-ED89-D0DE-2C5D-B3A6BEBD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E9DFA5-E778-7B04-7D44-8CC0819C2EF1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7C3982-9FAF-4A6F-2629-0BB45351F0DB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7C3982-9FAF-4A6F-2629-0BB45351F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07C5D73-77B1-A473-66D4-C61A33947E64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A91ED3-A7E6-A179-1755-442763B8A8FB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A91ED3-A7E6-A179-1755-442763B8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838859-B2A6-19E4-D9C3-ADDA9FC3839C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18AA3E-0D4C-65EF-1085-E16EE6FBAAAA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18AA3E-0D4C-65EF-1085-E16EE6F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7E4F034-2EDC-4518-F2F0-0FF1805C11DC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57348F-4486-DAAE-67B4-FDB3F418CE63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57348F-4486-DAAE-67B4-FDB3F418C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FACC14DD-DD83-86F5-5D44-CF6D395FBD8E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FE209-CF23-450C-3C13-FFC036FD2DB3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E5E11-7DF0-FFD7-2E9C-721CF4FF538B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CDC98-0E30-7F36-8790-1D4566F55B1C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BF466-C429-59FD-A577-B4339CCBCC98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80549-02E6-EA81-3953-72CB885B134A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1856D-F0FA-E1F7-9355-A3D04C2777EB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2E4C7D-1735-08B0-D97E-01A4321BBE5F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D4624-28F8-0389-17BD-4C4C281E6733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F5B80-1827-C5A5-AA4B-5C556701E277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DD958F-0591-3889-A04C-F546A21B1300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F2E705-28EB-00E2-203A-B3D777151D7F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7D17D5-BB49-D54F-A113-0BEEC2F48738}"/>
              </a:ext>
            </a:extLst>
          </p:cNvPr>
          <p:cNvSpPr/>
          <p:nvPr/>
        </p:nvSpPr>
        <p:spPr>
          <a:xfrm>
            <a:off x="10088865" y="1881613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AAAEA-B688-1546-5E10-C71E4387C804}"/>
                  </a:ext>
                </a:extLst>
              </p:cNvPr>
              <p:cNvSpPr txBox="1"/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AAAEA-B688-1546-5E10-C71E4387C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BF54D88-E68E-ED6D-CAD6-8FA5F780ACB1}"/>
              </a:ext>
            </a:extLst>
          </p:cNvPr>
          <p:cNvSpPr/>
          <p:nvPr/>
        </p:nvSpPr>
        <p:spPr>
          <a:xfrm>
            <a:off x="9104556" y="2595809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9F329A-D18F-25C9-2FFE-985633C45138}"/>
                  </a:ext>
                </a:extLst>
              </p:cNvPr>
              <p:cNvSpPr txBox="1"/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9F329A-D18F-25C9-2FFE-985633C45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blipFill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AF6380F-6B9C-A2CE-A55E-2F26E60EA482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736F93-F4E7-8472-C772-E74311DBF5EE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3F5076-82C3-21B8-BCE9-79B91381A07F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4FE956-5997-B3FB-DA27-7360924A1C0B}"/>
              </a:ext>
            </a:extLst>
          </p:cNvPr>
          <p:cNvSpPr/>
          <p:nvPr/>
        </p:nvSpPr>
        <p:spPr>
          <a:xfrm>
            <a:off x="9837695" y="3366454"/>
            <a:ext cx="191277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99FF9D-39AA-45A4-532C-81A236FB3757}"/>
                  </a:ext>
                </a:extLst>
              </p:cNvPr>
              <p:cNvSpPr txBox="1"/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99FF9D-39AA-45A4-532C-81A236FB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blipFill>
                <a:blip r:embed="rId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F1960BA6-3917-75AB-EA22-D29692BA3AEA}"/>
              </a:ext>
            </a:extLst>
          </p:cNvPr>
          <p:cNvSpPr/>
          <p:nvPr/>
        </p:nvSpPr>
        <p:spPr>
          <a:xfrm>
            <a:off x="8225200" y="4208162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C81229-EF2F-EB82-7776-38BDA28FE99C}"/>
                  </a:ext>
                </a:extLst>
              </p:cNvPr>
              <p:cNvSpPr txBox="1"/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C81229-EF2F-EB82-7776-38BDA28FE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blipFill>
                <a:blip r:embed="rId10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66FD5EF-352C-0B35-D214-91777438EDE0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</p:spTree>
    <p:extLst>
      <p:ext uri="{BB962C8B-B14F-4D97-AF65-F5344CB8AC3E}">
        <p14:creationId xmlns:p14="http://schemas.microsoft.com/office/powerpoint/2010/main" val="3312779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523CD-5A7F-D1B1-E416-B324CE69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9738-220C-FDBF-E56C-55A355F2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F3B24-8DF8-F98F-2B0F-12108B569E9A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BB6C91-1949-9100-6A21-7AE7ACA8FF0F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  Is called a </a:t>
                </a:r>
                <a:r>
                  <a:rPr lang="en-US" b="1">
                    <a:solidFill>
                      <a:schemeClr val="tx1"/>
                    </a:solidFill>
                  </a:rPr>
                  <a:t>joint event</a:t>
                </a:r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BB6C91-1949-9100-6A21-7AE7ACA8F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04338B-33AB-D959-5021-3E522EAB920D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34225C-2815-702B-1409-3A3DC493A50F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34225C-2815-702B-1409-3A3DC493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A9DEEA-0C3E-1CE6-D89C-4279F299E210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5DF573-0086-069B-FC55-2B222139E404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5DF573-0086-069B-FC55-2B222139E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962E9E4-0599-D960-F8A2-4B174C5EC85D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E95C0-4706-C6A9-76C8-67819139C8FE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E95C0-4706-C6A9-76C8-67819139C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C0E85C-AB7B-48F1-1A51-2D32B69EF096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FA9554-1407-2E1E-8EA0-C444C259EC99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FA9554-1407-2E1E-8EA0-C444C259E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6E321026-E4F6-CDC2-D417-7DCAC5EBB576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41096-BC5D-95D5-3FCC-AC593E62A8D5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B856-2B02-DE33-0453-801B8F1DA07A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32EAA3-598C-7770-58C4-3AD3D72782CA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4F18C-BB09-CC01-FFCF-1338F9154D99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4977D-804A-296B-45CA-085BE93272C5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D38CE-DA7D-C1BB-1435-3C953BCA981C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FA222-6B8F-3062-5749-64C313129519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91DAD-CA87-BD68-B0C0-3442F87A2FDD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6AA76-A518-6A18-A25B-F74DFAA3F5CA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88861-EB0B-17B6-6F4D-348CFA6DEE5C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090068-F105-20F5-5106-6E5B2DABF9CD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0CB8A-76B9-F69F-4143-29CEF3734066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D1FC1B-A6F1-1974-641E-C46DC15AFED9}"/>
              </a:ext>
            </a:extLst>
          </p:cNvPr>
          <p:cNvSpPr/>
          <p:nvPr/>
        </p:nvSpPr>
        <p:spPr>
          <a:xfrm>
            <a:off x="10088865" y="1881613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BD13E6-C0CB-E9BA-3B1F-E60B57EC0243}"/>
                  </a:ext>
                </a:extLst>
              </p:cNvPr>
              <p:cNvSpPr txBox="1"/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BD13E6-C0CB-E9BA-3B1F-E60B57EC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81D43326-1BCF-B0BA-7436-6578FA892DF5}"/>
              </a:ext>
            </a:extLst>
          </p:cNvPr>
          <p:cNvSpPr/>
          <p:nvPr/>
        </p:nvSpPr>
        <p:spPr>
          <a:xfrm>
            <a:off x="9104556" y="2595809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2B5BE0-36A6-924E-7313-FFC48E93CAFB}"/>
                  </a:ext>
                </a:extLst>
              </p:cNvPr>
              <p:cNvSpPr txBox="1"/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2B5BE0-36A6-924E-7313-FFC48E93C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blipFill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E52239B-85D7-549D-F320-8BB35E9EA343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BE13B2-B551-4A21-3B5B-D4EDD64C5A43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B47483-757D-16AB-F636-EB0BD3514273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B16BA1-F5CE-8918-84F1-ED9BAB743BE9}"/>
              </a:ext>
            </a:extLst>
          </p:cNvPr>
          <p:cNvSpPr/>
          <p:nvPr/>
        </p:nvSpPr>
        <p:spPr>
          <a:xfrm>
            <a:off x="9837695" y="3366454"/>
            <a:ext cx="191277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327413-A2B7-604B-520A-77AA9F725679}"/>
                  </a:ext>
                </a:extLst>
              </p:cNvPr>
              <p:cNvSpPr txBox="1"/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327413-A2B7-604B-520A-77AA9F725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blipFill>
                <a:blip r:embed="rId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406DD25E-B07E-4BD2-BA19-E2422B036431}"/>
              </a:ext>
            </a:extLst>
          </p:cNvPr>
          <p:cNvSpPr/>
          <p:nvPr/>
        </p:nvSpPr>
        <p:spPr>
          <a:xfrm>
            <a:off x="8225200" y="4208162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3F89A3-FED4-E924-0522-C37E4ACB4F2C}"/>
                  </a:ext>
                </a:extLst>
              </p:cNvPr>
              <p:cNvSpPr txBox="1"/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3F89A3-FED4-E924-0522-C37E4ACB4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blipFill>
                <a:blip r:embed="rId10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4224441-EB59-C648-479E-7E77B09DBAAE}"/>
              </a:ext>
            </a:extLst>
          </p:cNvPr>
          <p:cNvSpPr txBox="1"/>
          <p:nvPr/>
        </p:nvSpPr>
        <p:spPr>
          <a:xfrm>
            <a:off x="5873619" y="4932980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One Joint Event: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84460-C572-3B9F-A6B2-7339901F0E22}"/>
              </a:ext>
            </a:extLst>
          </p:cNvPr>
          <p:cNvSpPr txBox="1"/>
          <p:nvPr/>
        </p:nvSpPr>
        <p:spPr>
          <a:xfrm>
            <a:off x="5950763" y="5649957"/>
            <a:ext cx="158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my grandmother’s birthday is May 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A35909-846A-9EA2-3ADA-4BADA819D757}"/>
              </a:ext>
            </a:extLst>
          </p:cNvPr>
          <p:cNvSpPr txBox="1"/>
          <p:nvPr/>
        </p:nvSpPr>
        <p:spPr>
          <a:xfrm>
            <a:off x="7376639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563E24-0D11-9C30-9089-3C1B8748FC81}"/>
              </a:ext>
            </a:extLst>
          </p:cNvPr>
          <p:cNvSpPr txBox="1"/>
          <p:nvPr/>
        </p:nvSpPr>
        <p:spPr>
          <a:xfrm>
            <a:off x="7655408" y="5669227"/>
            <a:ext cx="91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just need a nap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BE8399-C89F-6ED2-C9E5-E942A78F3141}"/>
              </a:ext>
            </a:extLst>
          </p:cNvPr>
          <p:cNvSpPr txBox="1"/>
          <p:nvPr/>
        </p:nvSpPr>
        <p:spPr>
          <a:xfrm>
            <a:off x="8402671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CA099E-17F9-190A-E730-6374146B7F1A}"/>
              </a:ext>
            </a:extLst>
          </p:cNvPr>
          <p:cNvSpPr txBox="1"/>
          <p:nvPr/>
        </p:nvSpPr>
        <p:spPr>
          <a:xfrm>
            <a:off x="8671437" y="5449135"/>
            <a:ext cx="1581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the only thing this class has to do with politics is that it’s taught in a political science 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959EE6-1BA6-6D3C-9031-0360A9A0669F}"/>
              </a:ext>
            </a:extLst>
          </p:cNvPr>
          <p:cNvSpPr txBox="1"/>
          <p:nvPr/>
        </p:nvSpPr>
        <p:spPr>
          <a:xfrm>
            <a:off x="10164124" y="5696123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606C40-6E19-6CBD-1709-CB68333DC43C}"/>
              </a:ext>
            </a:extLst>
          </p:cNvPr>
          <p:cNvSpPr txBox="1"/>
          <p:nvPr/>
        </p:nvSpPr>
        <p:spPr>
          <a:xfrm>
            <a:off x="10507212" y="5557623"/>
            <a:ext cx="112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I’m taking this class out of masochism</a:t>
            </a:r>
          </a:p>
        </p:txBody>
      </p:sp>
    </p:spTree>
    <p:extLst>
      <p:ext uri="{BB962C8B-B14F-4D97-AF65-F5344CB8AC3E}">
        <p14:creationId xmlns:p14="http://schemas.microsoft.com/office/powerpoint/2010/main" val="491249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904E8-1529-EE7C-D2B2-1796501F5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FFF4-666E-29FD-C382-A73AF1DB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5617EB-33E3-FAA2-95E9-B98AA112CDB1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DBE96E-EBDF-1AED-F970-F4AFF57AFD9C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  Is called a </a:t>
                </a:r>
                <a:r>
                  <a:rPr lang="en-US" b="1">
                    <a:solidFill>
                      <a:schemeClr val="tx1"/>
                    </a:solidFill>
                  </a:rPr>
                  <a:t>joint event</a:t>
                </a:r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Informally: A joint event is an event made up of the conjunction of possible resolutions of a collection of distinct uncertainties.</a:t>
                </a:r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DBE96E-EBDF-1AED-F970-F4AFF57AF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44EC9BC-0569-FEFA-FE58-F5B6F5A53D64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1BE3ED-E32B-35BF-3EBB-A94BA0BB7B84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1BE3ED-E32B-35BF-3EBB-A94BA0BB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B5F6735-657B-87C9-9412-D4FD1AABCE06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02E99F-4909-C2F1-E266-099876596235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02E99F-4909-C2F1-E266-099876596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935647-34A9-06F6-6694-633E14835237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E7142-F774-474B-F598-F0605356DF12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E7142-F774-474B-F598-F0605356D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FCE31F4-65B4-34D5-55D3-F3F75BFFF7E3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6BC21-F7C1-432E-C9D3-7B69C40C4F85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6BC21-F7C1-432E-C9D3-7B69C40C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91A6B6B-8E85-FBCF-C3EC-556BC8D81FB8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8DC6A0-1C47-42CE-8911-5A648DF18174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110DF9-F5A5-C370-F348-81DDAF2BF28C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E9A1EB-30D4-3D57-4DED-78B3C4052107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BA3EC-747D-99B3-DF5A-409B9EA527D3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C3505E-94BF-9D13-40EE-15DBD382F12B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9CC21-C43E-0178-5834-B206654606C5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B2B1A-5150-FDBD-FC12-875C3B4F68FC}"/>
              </a:ext>
            </a:extLst>
          </p:cNvPr>
          <p:cNvSpPr txBox="1"/>
          <p:nvPr/>
        </p:nvSpPr>
        <p:spPr>
          <a:xfrm>
            <a:off x="9032048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00C46-FF75-EEBA-FD9E-A73191ECBF6F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B2A532-54D7-19A3-06A7-E0AF2A09B154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AB932-4FF8-1A97-C48F-72BB308233BE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8A606B-DE72-4C5A-F7AB-2727BCCE7C0E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2C96B-173D-B79D-FCA8-C8553EA07E98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57B671B-503B-A534-E1C1-680B2D0BC679}"/>
              </a:ext>
            </a:extLst>
          </p:cNvPr>
          <p:cNvSpPr/>
          <p:nvPr/>
        </p:nvSpPr>
        <p:spPr>
          <a:xfrm>
            <a:off x="9070198" y="1880236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D76C57-696B-34B0-682C-291D06EF07F4}"/>
                  </a:ext>
                </a:extLst>
              </p:cNvPr>
              <p:cNvSpPr txBox="1"/>
              <p:nvPr/>
            </p:nvSpPr>
            <p:spPr>
              <a:xfrm>
                <a:off x="9648825" y="1692845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D76C57-696B-34B0-682C-291D06EF0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825" y="1692845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26D7178B-6601-BB76-BD88-18708EAAE150}"/>
              </a:ext>
            </a:extLst>
          </p:cNvPr>
          <p:cNvSpPr/>
          <p:nvPr/>
        </p:nvSpPr>
        <p:spPr>
          <a:xfrm>
            <a:off x="10157960" y="2652272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677A16-9028-A7DC-3943-BF7F317D7E50}"/>
                  </a:ext>
                </a:extLst>
              </p:cNvPr>
              <p:cNvSpPr txBox="1"/>
              <p:nvPr/>
            </p:nvSpPr>
            <p:spPr>
              <a:xfrm>
                <a:off x="10747078" y="2464881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677A16-9028-A7DC-3943-BF7F317D7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078" y="2464881"/>
                <a:ext cx="300729" cy="307777"/>
              </a:xfrm>
              <a:prstGeom prst="rect">
                <a:avLst/>
              </a:prstGeom>
              <a:blipFill>
                <a:blip r:embed="rId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A2F4A9-9C9B-C4A1-7AC3-E8D771EB901E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8C1BE-5088-ECA0-2605-E15C4D2E0963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26C1EA-3905-9CB9-ED17-18341191EEF4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2DE496-7C06-53BB-23DE-DDE80E81E80C}"/>
              </a:ext>
            </a:extLst>
          </p:cNvPr>
          <p:cNvSpPr/>
          <p:nvPr/>
        </p:nvSpPr>
        <p:spPr>
          <a:xfrm>
            <a:off x="9070197" y="3302531"/>
            <a:ext cx="664353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1BBB52-C20B-2877-1DF4-6EC1CBB4863A}"/>
                  </a:ext>
                </a:extLst>
              </p:cNvPr>
              <p:cNvSpPr txBox="1"/>
              <p:nvPr/>
            </p:nvSpPr>
            <p:spPr>
              <a:xfrm>
                <a:off x="9549008" y="3175586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1BBB52-C20B-2877-1DF4-6EC1CBB48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008" y="3175586"/>
                <a:ext cx="300729" cy="307777"/>
              </a:xfrm>
              <a:prstGeom prst="rect">
                <a:avLst/>
              </a:prstGeom>
              <a:blipFill>
                <a:blip r:embed="rId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4CB266F3-5CBF-7635-5ADA-7ECAFAA7E042}"/>
              </a:ext>
            </a:extLst>
          </p:cNvPr>
          <p:cNvSpPr/>
          <p:nvPr/>
        </p:nvSpPr>
        <p:spPr>
          <a:xfrm>
            <a:off x="9516383" y="4215557"/>
            <a:ext cx="1846941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9A75D2-27BF-DC0E-A34B-440362219891}"/>
                  </a:ext>
                </a:extLst>
              </p:cNvPr>
              <p:cNvSpPr txBox="1"/>
              <p:nvPr/>
            </p:nvSpPr>
            <p:spPr>
              <a:xfrm>
                <a:off x="11231233" y="3973108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9A75D2-27BF-DC0E-A34B-44036221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233" y="3973108"/>
                <a:ext cx="300729" cy="307777"/>
              </a:xfrm>
              <a:prstGeom prst="rect">
                <a:avLst/>
              </a:prstGeom>
              <a:blipFill>
                <a:blip r:embed="rId10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E14F32A-91B9-5D32-BE81-9F6C2ADE6881}"/>
              </a:ext>
            </a:extLst>
          </p:cNvPr>
          <p:cNvSpPr txBox="1"/>
          <p:nvPr/>
        </p:nvSpPr>
        <p:spPr>
          <a:xfrm>
            <a:off x="5873618" y="4932980"/>
            <a:ext cx="235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Another Joint Event: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2494E8-DC47-DA84-451F-7CFEB68DA1BC}"/>
              </a:ext>
            </a:extLst>
          </p:cNvPr>
          <p:cNvSpPr txBox="1"/>
          <p:nvPr/>
        </p:nvSpPr>
        <p:spPr>
          <a:xfrm>
            <a:off x="5950763" y="5649957"/>
            <a:ext cx="158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my grandmother’s birthday is May 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987943-658F-6017-6A16-3AA6D937E46B}"/>
              </a:ext>
            </a:extLst>
          </p:cNvPr>
          <p:cNvSpPr txBox="1"/>
          <p:nvPr/>
        </p:nvSpPr>
        <p:spPr>
          <a:xfrm>
            <a:off x="7376639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33A178-0C07-D72A-1C1D-8D2FEAAAE0D7}"/>
              </a:ext>
            </a:extLst>
          </p:cNvPr>
          <p:cNvSpPr txBox="1"/>
          <p:nvPr/>
        </p:nvSpPr>
        <p:spPr>
          <a:xfrm>
            <a:off x="7608419" y="5592285"/>
            <a:ext cx="91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I’m hungry and I need a nap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A25EE5-98DD-FB91-EF0F-CAC6E1CA8310}"/>
              </a:ext>
            </a:extLst>
          </p:cNvPr>
          <p:cNvSpPr txBox="1"/>
          <p:nvPr/>
        </p:nvSpPr>
        <p:spPr>
          <a:xfrm>
            <a:off x="8402671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4A91C0-337E-795A-1027-FC676B44EBE9}"/>
              </a:ext>
            </a:extLst>
          </p:cNvPr>
          <p:cNvSpPr txBox="1"/>
          <p:nvPr/>
        </p:nvSpPr>
        <p:spPr>
          <a:xfrm>
            <a:off x="8647039" y="5592285"/>
            <a:ext cx="158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this class has very little to do with politics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A7451F-F7E9-66D8-D082-7511568D305D}"/>
              </a:ext>
            </a:extLst>
          </p:cNvPr>
          <p:cNvSpPr txBox="1"/>
          <p:nvPr/>
        </p:nvSpPr>
        <p:spPr>
          <a:xfrm>
            <a:off x="10164124" y="5696123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1B3CC6-B263-9DA8-0894-B8590459B700}"/>
              </a:ext>
            </a:extLst>
          </p:cNvPr>
          <p:cNvSpPr txBox="1"/>
          <p:nvPr/>
        </p:nvSpPr>
        <p:spPr>
          <a:xfrm>
            <a:off x="10507212" y="5372957"/>
            <a:ext cx="1571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I’m taking this class because I thought Stu was joking when he said is wasn’t useful for law school</a:t>
            </a:r>
          </a:p>
        </p:txBody>
      </p:sp>
    </p:spTree>
    <p:extLst>
      <p:ext uri="{BB962C8B-B14F-4D97-AF65-F5344CB8AC3E}">
        <p14:creationId xmlns:p14="http://schemas.microsoft.com/office/powerpoint/2010/main" val="3166342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198D8-F8EF-3F9C-EB0A-F80E99CD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F48B-0B83-A50E-31CC-95843545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BA4D68-A72E-A61F-FA22-50D4F9889205}"/>
              </a:ext>
            </a:extLst>
          </p:cNvPr>
          <p:cNvSpPr txBox="1"/>
          <p:nvPr/>
        </p:nvSpPr>
        <p:spPr>
          <a:xfrm>
            <a:off x="90929" y="1178464"/>
            <a:ext cx="324282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TERMINOLOGY: </a:t>
            </a:r>
            <a:r>
              <a:rPr lang="en-US" b="1"/>
              <a:t>Joint Event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5F1936-9100-F25F-D966-79C4ED104568}"/>
                  </a:ext>
                </a:extLst>
              </p:cNvPr>
              <p:cNvSpPr txBox="1"/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/>
                  <a:t>be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distinct uncertainties.</a:t>
                </a:r>
                <a:br>
                  <a:rPr lang="en-US"/>
                </a:br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</a:t>
                </a:r>
                <a:r>
                  <a:rPr lang="en-US">
                    <a:solidFill>
                      <a:schemeClr val="bg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be any one possible resolution of the uncertainty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Then the event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is resolved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  Is called a </a:t>
                </a:r>
                <a:r>
                  <a:rPr lang="en-US" b="1">
                    <a:solidFill>
                      <a:schemeClr val="tx1"/>
                    </a:solidFill>
                  </a:rPr>
                  <a:t>joint event</a:t>
                </a:r>
                <a:r>
                  <a:rPr lang="en-US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/>
                  <a:t>Informally: A joint event is an event made up of the conjunction of possible resolutions of a collection of distinct uncertainties.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5F1936-9100-F25F-D966-79C4ED104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" y="1564175"/>
                <a:ext cx="5681122" cy="4524315"/>
              </a:xfrm>
              <a:prstGeom prst="rect">
                <a:avLst/>
              </a:prstGeom>
              <a:blipFill>
                <a:blip r:embed="rId2"/>
                <a:stretch>
                  <a:fillRect l="-858" t="-80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CB46A82-E9E8-669B-2619-F82B78AFFDDB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23A6D9-74AC-CA67-65AF-0A32E4AE78DC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23A6D9-74AC-CA67-65AF-0A32E4AE7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32B90FA-E1A5-4D0B-D6B4-DF4BDE949781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FA0445-F939-04F0-3DCB-66D156B6602D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FA0445-F939-04F0-3DCB-66D156B6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EDD7A7-7C87-343E-50FD-4C5F54C1EB7A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1B8D6-980E-9A54-5811-6E80D85C1BA4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1B8D6-980E-9A54-5811-6E80D85C1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258281-6675-1B2A-F93A-349FE9D8281F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DB539-C0A5-5FB3-EB55-C64D26D73E15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DB539-C0A5-5FB3-EB55-C64D26D73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E3D094F-4934-5B28-F7BE-FB0F2D8D3756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700AF-410E-0825-1B35-643D2C62A98F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7F1D8-FA69-3313-5ACB-E268ADE98953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2F95E-44D3-5EA9-A8A9-36591D7DDF13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9901F-495D-F109-7E74-A5CDC38E53CB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FEC5E-11AC-7951-3DC7-A6673BD9ED09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65B975-FA35-2F0C-8EF7-48F3D348213A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0D0E1-03C8-E7EF-2081-E47C5E0C28D6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E706DD-5A1F-FAD9-3734-EA8F8635AE11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324A8C-479A-3722-6635-8A347A5B01E1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4CC989-01CD-3582-134E-309B1F0A850F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06239-4E28-FD42-58B7-EEC37E032482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7A864-FBB7-9725-9F13-5CB31FE62C9C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C5D0101-30D1-F5B3-0BAE-2061049ED46F}"/>
              </a:ext>
            </a:extLst>
          </p:cNvPr>
          <p:cNvSpPr/>
          <p:nvPr/>
        </p:nvSpPr>
        <p:spPr>
          <a:xfrm>
            <a:off x="10088865" y="1881613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A1F5C4-2E9C-5871-46E1-AA22F65E2834}"/>
                  </a:ext>
                </a:extLst>
              </p:cNvPr>
              <p:cNvSpPr txBox="1"/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A1F5C4-2E9C-5871-46E1-AA22F65E2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D4FBAA20-0F43-D2FE-2E71-5374F8391140}"/>
              </a:ext>
            </a:extLst>
          </p:cNvPr>
          <p:cNvSpPr/>
          <p:nvPr/>
        </p:nvSpPr>
        <p:spPr>
          <a:xfrm>
            <a:off x="9104556" y="2595809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4873B8-C2FB-9BAC-5C44-2717EB395229}"/>
                  </a:ext>
                </a:extLst>
              </p:cNvPr>
              <p:cNvSpPr txBox="1"/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4873B8-C2FB-9BAC-5C44-2717EB39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blipFill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82F338E-B7A0-E808-CAC0-EBE1FF501B0A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689A45-336C-478D-591C-A4052FB6675C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9D5A4C-8213-D42F-90D0-CE3341B82B6E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26CBCE-6E08-9663-E1BD-57B6E7FF23CF}"/>
              </a:ext>
            </a:extLst>
          </p:cNvPr>
          <p:cNvSpPr/>
          <p:nvPr/>
        </p:nvSpPr>
        <p:spPr>
          <a:xfrm>
            <a:off x="9837695" y="3366454"/>
            <a:ext cx="191277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B147EF-4F0E-E50B-83F4-1B329B043C45}"/>
                  </a:ext>
                </a:extLst>
              </p:cNvPr>
              <p:cNvSpPr txBox="1"/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B147EF-4F0E-E50B-83F4-1B329B043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40" y="3097737"/>
                <a:ext cx="300729" cy="307777"/>
              </a:xfrm>
              <a:prstGeom prst="rect">
                <a:avLst/>
              </a:prstGeom>
              <a:blipFill>
                <a:blip r:embed="rId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FA82C8AE-D593-A2E9-190E-5952C84CC38E}"/>
              </a:ext>
            </a:extLst>
          </p:cNvPr>
          <p:cNvSpPr/>
          <p:nvPr/>
        </p:nvSpPr>
        <p:spPr>
          <a:xfrm>
            <a:off x="8225200" y="4208162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5B6096-CD44-6235-854A-F4E6E4B50772}"/>
                  </a:ext>
                </a:extLst>
              </p:cNvPr>
              <p:cNvSpPr txBox="1"/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5B6096-CD44-6235-854A-F4E6E4B50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blipFill>
                <a:blip r:embed="rId10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BDFFDFC-6B7C-BFEA-6E21-94A2F838F891}"/>
              </a:ext>
            </a:extLst>
          </p:cNvPr>
          <p:cNvSpPr txBox="1"/>
          <p:nvPr/>
        </p:nvSpPr>
        <p:spPr>
          <a:xfrm>
            <a:off x="5873619" y="4932980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One Joint Event: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72DFF9-0632-702F-C4F8-8CFB6D85D94F}"/>
              </a:ext>
            </a:extLst>
          </p:cNvPr>
          <p:cNvSpPr txBox="1"/>
          <p:nvPr/>
        </p:nvSpPr>
        <p:spPr>
          <a:xfrm>
            <a:off x="5950763" y="5649957"/>
            <a:ext cx="158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my grandmother’s birthday is May 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DF6EE8-99D1-E1D1-8D4B-C4D983478D2F}"/>
              </a:ext>
            </a:extLst>
          </p:cNvPr>
          <p:cNvSpPr txBox="1"/>
          <p:nvPr/>
        </p:nvSpPr>
        <p:spPr>
          <a:xfrm>
            <a:off x="7376639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0C3163-0C40-0B54-A75C-642F951003E1}"/>
              </a:ext>
            </a:extLst>
          </p:cNvPr>
          <p:cNvSpPr txBox="1"/>
          <p:nvPr/>
        </p:nvSpPr>
        <p:spPr>
          <a:xfrm>
            <a:off x="7655408" y="5669227"/>
            <a:ext cx="91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just need a nap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A7852A-8108-BEBC-7848-166CF97CB0AC}"/>
              </a:ext>
            </a:extLst>
          </p:cNvPr>
          <p:cNvSpPr txBox="1"/>
          <p:nvPr/>
        </p:nvSpPr>
        <p:spPr>
          <a:xfrm>
            <a:off x="8402671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558968-4480-1009-58D0-043E6A4D757E}"/>
              </a:ext>
            </a:extLst>
          </p:cNvPr>
          <p:cNvSpPr txBox="1"/>
          <p:nvPr/>
        </p:nvSpPr>
        <p:spPr>
          <a:xfrm>
            <a:off x="8671437" y="5449135"/>
            <a:ext cx="1581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the only thing this class has to do with politics is that it’s taught in a political science 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2431E6-69C3-B729-DA9D-97DE9447425A}"/>
              </a:ext>
            </a:extLst>
          </p:cNvPr>
          <p:cNvSpPr txBox="1"/>
          <p:nvPr/>
        </p:nvSpPr>
        <p:spPr>
          <a:xfrm>
            <a:off x="10164124" y="5696123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248821-8030-75F9-68B7-4A1E795E6546}"/>
              </a:ext>
            </a:extLst>
          </p:cNvPr>
          <p:cNvSpPr txBox="1"/>
          <p:nvPr/>
        </p:nvSpPr>
        <p:spPr>
          <a:xfrm>
            <a:off x="10507212" y="5557623"/>
            <a:ext cx="112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I’m taking this class out of masochism</a:t>
            </a:r>
          </a:p>
        </p:txBody>
      </p:sp>
    </p:spTree>
    <p:extLst>
      <p:ext uri="{BB962C8B-B14F-4D97-AF65-F5344CB8AC3E}">
        <p14:creationId xmlns:p14="http://schemas.microsoft.com/office/powerpoint/2010/main" val="662217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A6C0CD-DB8C-EF63-D088-6E46AE47E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0B61-771C-539E-F2B5-2E919018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DBF6E-004B-B9CF-7E0E-E0C23946B3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35670CA-1187-D231-F97B-1358059F9B2B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1CEA9-B638-D0E3-040A-BC8B40BE8CC9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26D1C-8A38-B249-48C8-E6AA0D4D710A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FFB37E-DD6C-8512-B5EF-1F0D955D19D2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A56962-34EF-1EB7-0451-3404F6555D56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7D9B38-024C-E625-EE73-611CFBF67BED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41-02D4-662A-7471-A5B9DFDD4616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41C3A7-584A-2325-6D67-37842A0FC324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FF3CD-C7D7-3D9F-387D-44CA670FEA7E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81BBA-CF19-DB7D-484A-A6868B7787DE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7B7001-18D4-468A-8BB1-CF354593E719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06B292-DBC0-654E-4A1E-19ED78A88C36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202F8F3-59A5-20A4-2765-1FFE755D1273}"/>
              </a:ext>
            </a:extLst>
          </p:cNvPr>
          <p:cNvSpPr/>
          <p:nvPr/>
        </p:nvSpPr>
        <p:spPr>
          <a:xfrm>
            <a:off x="10101776" y="5306866"/>
            <a:ext cx="1856123" cy="12357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5B712-D773-D515-AE92-F8340A2560CF}"/>
              </a:ext>
            </a:extLst>
          </p:cNvPr>
          <p:cNvSpPr txBox="1"/>
          <p:nvPr/>
        </p:nvSpPr>
        <p:spPr>
          <a:xfrm rot="20000860">
            <a:off x="1624844" y="3464233"/>
            <a:ext cx="431747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EXAMPLE: The </a:t>
            </a:r>
            <a:r>
              <a:rPr lang="en-US" b="1" i="1" dirty="0"/>
              <a:t>joint event </a:t>
            </a:r>
            <a:r>
              <a:rPr lang="en-US" i="1" dirty="0"/>
              <a:t>in which an attempted coup will fail and the military will perform excellently in a war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295FE7-C26F-7F3F-2A4A-099CAF573374}"/>
              </a:ext>
            </a:extLst>
          </p:cNvPr>
          <p:cNvCxnSpPr>
            <a:cxnSpLocks/>
          </p:cNvCxnSpPr>
          <p:nvPr/>
        </p:nvCxnSpPr>
        <p:spPr>
          <a:xfrm>
            <a:off x="5851649" y="3429000"/>
            <a:ext cx="4753506" cy="2198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68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34E15-B667-ED5C-0740-CD9F9E3D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8CB7-2561-5C9E-41ED-5478E8A2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A8A0C-2C3D-C9F0-328C-A3A988BB14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31381BC-BF72-BE36-0DC3-F204F2FCD097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0733E-181D-D422-71EC-39311E63233C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1DDB9-C2B2-8695-8AEE-69E35D6784F7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65167F-05B0-0494-CA36-ED1D6B6B62D9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3D5B54-91F7-F0F5-6D4C-B1E5134A29A8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362E0-348E-472B-A3CD-5AB2D4B3BCC2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C150F-A2BB-3FB6-2AF1-D86ED5556BBD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CCCF8-3A42-1254-00BE-E3911198C3B3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E16F8-AE41-2C25-1AE9-11528F3E7F8F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2B5D0-8E4E-BD88-8299-696B28C1B16E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2586EF-95CF-2D1C-6A50-49630B91E505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EA9FF8-1CEF-9AE9-393F-8869678B1B02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7988FE5-A059-6F47-A5F4-86A9A7A1B23B}"/>
              </a:ext>
            </a:extLst>
          </p:cNvPr>
          <p:cNvSpPr/>
          <p:nvPr/>
        </p:nvSpPr>
        <p:spPr>
          <a:xfrm>
            <a:off x="7833844" y="3826857"/>
            <a:ext cx="1856123" cy="123576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01ABD-CA2D-3957-B3C9-CEA2DEF471AF}"/>
              </a:ext>
            </a:extLst>
          </p:cNvPr>
          <p:cNvSpPr txBox="1"/>
          <p:nvPr/>
        </p:nvSpPr>
        <p:spPr>
          <a:xfrm rot="20000860">
            <a:off x="4849887" y="1764442"/>
            <a:ext cx="431747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EXAMPLE: The </a:t>
            </a:r>
            <a:r>
              <a:rPr lang="en-US" b="1" i="1" dirty="0"/>
              <a:t>joint event </a:t>
            </a:r>
            <a:r>
              <a:rPr lang="en-US" i="1" dirty="0"/>
              <a:t>in which an attempted coup </a:t>
            </a:r>
            <a:r>
              <a:rPr lang="en-US" i="1"/>
              <a:t>will succeed and </a:t>
            </a:r>
            <a:r>
              <a:rPr lang="en-US" i="1" dirty="0"/>
              <a:t>the military will </a:t>
            </a:r>
            <a:r>
              <a:rPr lang="en-US" i="1"/>
              <a:t>perform moderately in </a:t>
            </a:r>
            <a:r>
              <a:rPr lang="en-US" i="1" dirty="0"/>
              <a:t>a war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0A841C-C10D-57C1-5D49-15B16EF41DFC}"/>
              </a:ext>
            </a:extLst>
          </p:cNvPr>
          <p:cNvCxnSpPr>
            <a:cxnSpLocks/>
          </p:cNvCxnSpPr>
          <p:nvPr/>
        </p:nvCxnSpPr>
        <p:spPr>
          <a:xfrm>
            <a:off x="5851649" y="3429000"/>
            <a:ext cx="2303012" cy="847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63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711C8-D62E-4A1B-823B-90EEE50D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23682-9C64-F5CB-7A3B-A2ADBF259C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918" y="192514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Terminology and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FD19F-7802-C6CE-0DD3-2AFFA812A0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2762" y="225043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A19B-0304-6CAC-752A-540BC8BF0446}"/>
              </a:ext>
            </a:extLst>
          </p:cNvPr>
          <p:cNvSpPr txBox="1"/>
          <p:nvPr/>
        </p:nvSpPr>
        <p:spPr>
          <a:xfrm>
            <a:off x="894918" y="1162050"/>
            <a:ext cx="4756714" cy="252376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Joint Event</a:t>
            </a:r>
            <a:br>
              <a:rPr lang="en-US"/>
            </a:br>
            <a:br>
              <a:rPr lang="en-US"/>
            </a:br>
            <a:r>
              <a:rPr lang="en-US" sz="1400" i="1"/>
              <a:t>You should now have something in your notes for this!</a:t>
            </a:r>
            <a:br>
              <a:rPr lang="en-US" sz="1400" i="1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Joint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Marginal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Marginal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Probability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AB056-19B6-4E7F-D1DA-2F09065021FB}"/>
              </a:ext>
            </a:extLst>
          </p:cNvPr>
          <p:cNvGrpSpPr/>
          <p:nvPr/>
        </p:nvGrpSpPr>
        <p:grpSpPr>
          <a:xfrm>
            <a:off x="6706786" y="1924823"/>
            <a:ext cx="5383720" cy="991553"/>
            <a:chOff x="6479668" y="4218622"/>
            <a:chExt cx="5383720" cy="9915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7E415B-7488-7864-BBEE-7891D6E275AF}"/>
                </a:ext>
              </a:extLst>
            </p:cNvPr>
            <p:cNvSpPr txBox="1"/>
            <p:nvPr/>
          </p:nvSpPr>
          <p:spPr>
            <a:xfrm>
              <a:off x="9367838" y="4218622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BD926-1A08-54DE-82BC-5D48B8CE6442}"/>
                </a:ext>
              </a:extLst>
            </p:cNvPr>
            <p:cNvSpPr txBox="1"/>
            <p:nvPr/>
          </p:nvSpPr>
          <p:spPr>
            <a:xfrm>
              <a:off x="9367838" y="4823578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Conditional Probability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2043B9-7D94-8F5B-4C52-EA22B1A0B734}"/>
                </a:ext>
              </a:extLst>
            </p:cNvPr>
            <p:cNvSpPr txBox="1"/>
            <p:nvPr/>
          </p:nvSpPr>
          <p:spPr>
            <a:xfrm>
              <a:off x="6479668" y="4529732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41C4ED6-583A-FE2F-B93F-1D1B3B866A67}"/>
                </a:ext>
              </a:extLst>
            </p:cNvPr>
            <p:cNvSpPr/>
            <p:nvPr/>
          </p:nvSpPr>
          <p:spPr>
            <a:xfrm>
              <a:off x="9144001" y="4218622"/>
              <a:ext cx="223838" cy="9915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E770FDF-3D15-E029-C206-59F2764745D2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8432751" y="4714398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459D12-24F7-216A-AFEF-5F7A85B984CF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6A4BFA-972D-C771-65FA-94D9841E4622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9AED7F-B400-B727-C26C-A82717295352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F1FE9CC-93A7-9286-37FF-97B2BF25481B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20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FCC7A-068B-D571-8594-102F4A94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C742-C30C-CAB4-5B66-C88C4AB8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161710-8C92-7062-C15B-AE7AF2E4358D}"/>
              </a:ext>
            </a:extLst>
          </p:cNvPr>
          <p:cNvSpPr txBox="1"/>
          <p:nvPr/>
        </p:nvSpPr>
        <p:spPr>
          <a:xfrm>
            <a:off x="90929" y="1178464"/>
            <a:ext cx="3642871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Joint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46317-D8F4-6E8E-03F0-4E03843A04CA}"/>
                  </a:ext>
                </a:extLst>
              </p:cNvPr>
              <p:cNvSpPr txBox="1"/>
              <p:nvPr/>
            </p:nvSpPr>
            <p:spPr>
              <a:xfrm>
                <a:off x="90929" y="1824795"/>
                <a:ext cx="4928746" cy="3416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The probability of a joint event is called a </a:t>
                </a:r>
                <a:r>
                  <a:rPr lang="en-US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joint probability</a:t>
                </a:r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are each possible resolutions of a collection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distinct uncertainties, we use</a:t>
                </a:r>
                <a:b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&amp;⋯&amp;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to denote the joint probability that the joint event in which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and ...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occurs.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46317-D8F4-6E8E-03F0-4E03843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" y="1824795"/>
                <a:ext cx="4928746" cy="3416320"/>
              </a:xfrm>
              <a:prstGeom prst="rect">
                <a:avLst/>
              </a:prstGeom>
              <a:blipFill>
                <a:blip r:embed="rId2"/>
                <a:stretch>
                  <a:fillRect l="-1114" t="-891" r="-866" b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360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E51A3-6829-4A3B-94E4-03D460604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8405-F6C1-781E-996D-AEC0925B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E4EF0-EF5C-F0FD-5B18-5FD069A2F594}"/>
              </a:ext>
            </a:extLst>
          </p:cNvPr>
          <p:cNvSpPr txBox="1"/>
          <p:nvPr/>
        </p:nvSpPr>
        <p:spPr>
          <a:xfrm>
            <a:off x="90929" y="1178464"/>
            <a:ext cx="3642871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Joint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CE4D19-F71A-25A5-068B-E2AD3B5E4578}"/>
                  </a:ext>
                </a:extLst>
              </p:cNvPr>
              <p:cNvSpPr txBox="1"/>
              <p:nvPr/>
            </p:nvSpPr>
            <p:spPr>
              <a:xfrm>
                <a:off x="90929" y="1824795"/>
                <a:ext cx="4928746" cy="3416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of a joint event is called a </a:t>
                </a:r>
                <a:r>
                  <a:rPr lang="en-US" b="1" dirty="0"/>
                  <a:t>joint probability</a:t>
                </a:r>
                <a:r>
                  <a:rPr lang="en-US" dirty="0"/>
                  <a:t>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are each possible resolutions of a collection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distinct uncertainties, we use</a:t>
                </a:r>
                <a:b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&amp;⋯&amp;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to denote the joint probability that the joint event in which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and ...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occurs.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CE4D19-F71A-25A5-068B-E2AD3B5E4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" y="1824795"/>
                <a:ext cx="4928746" cy="3416320"/>
              </a:xfrm>
              <a:prstGeom prst="rect">
                <a:avLst/>
              </a:prstGeom>
              <a:blipFill>
                <a:blip r:embed="rId2"/>
                <a:stretch>
                  <a:fillRect l="-1114" t="-891" r="-866" b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072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4296B-5FEB-ADD7-436F-9608CBB73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1FE4-E40C-8D75-DD48-C70E84EE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DAE158-EC42-6890-BF74-12AB2E26EDD5}"/>
              </a:ext>
            </a:extLst>
          </p:cNvPr>
          <p:cNvSpPr txBox="1"/>
          <p:nvPr/>
        </p:nvSpPr>
        <p:spPr>
          <a:xfrm>
            <a:off x="90929" y="1178464"/>
            <a:ext cx="3642871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Joint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21FF99-F9F4-3C30-D257-A9315380B7FA}"/>
                  </a:ext>
                </a:extLst>
              </p:cNvPr>
              <p:cNvSpPr txBox="1"/>
              <p:nvPr/>
            </p:nvSpPr>
            <p:spPr>
              <a:xfrm>
                <a:off x="90929" y="1824795"/>
                <a:ext cx="4928746" cy="3416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of a joint event is called a </a:t>
                </a:r>
                <a:r>
                  <a:rPr lang="en-US" b="1" dirty="0"/>
                  <a:t>joint probability</a:t>
                </a:r>
                <a:r>
                  <a:rPr lang="en-US" dirty="0"/>
                  <a:t>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each possible resolutions of a collection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distinct uncertainties, </a:t>
                </a:r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we use</a:t>
                </a:r>
                <a:b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&amp;⋯&amp;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to denote the joint probability that the joint event in which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and ...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occurs.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21FF99-F9F4-3C30-D257-A9315380B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" y="1824795"/>
                <a:ext cx="4928746" cy="3416320"/>
              </a:xfrm>
              <a:prstGeom prst="rect">
                <a:avLst/>
              </a:prstGeom>
              <a:blipFill>
                <a:blip r:embed="rId2"/>
                <a:stretch>
                  <a:fillRect l="-1114" t="-891" r="-866" b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9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5B6F-AD4B-E26B-5319-ED4220DEC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5D0F6C-A525-F9A8-0FDA-52FFD00EBC27}"/>
              </a:ext>
            </a:extLst>
          </p:cNvPr>
          <p:cNvGrpSpPr/>
          <p:nvPr/>
        </p:nvGrpSpPr>
        <p:grpSpPr>
          <a:xfrm>
            <a:off x="85749" y="177331"/>
            <a:ext cx="5963429" cy="6187610"/>
            <a:chOff x="85749" y="177331"/>
            <a:chExt cx="4128151" cy="42833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AB0C7-20F9-810D-5946-922C3248A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49" y="177331"/>
              <a:ext cx="4128151" cy="39522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7D5F5D-D943-DC92-63AC-D953F24C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708" y="4080388"/>
              <a:ext cx="3958674" cy="3802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5FB365-9F0B-986B-C647-FA21336E5C8C}"/>
              </a:ext>
            </a:extLst>
          </p:cNvPr>
          <p:cNvSpPr txBox="1"/>
          <p:nvPr/>
        </p:nvSpPr>
        <p:spPr>
          <a:xfrm>
            <a:off x="6443692" y="1951672"/>
            <a:ext cx="5112774" cy="1477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In the shortest and simplest terms possible...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What do McMahon and Slantchev mean by the “Guardianship Dilemma” and what are the two ways a state can resolve it?</a:t>
            </a:r>
          </a:p>
        </p:txBody>
      </p:sp>
    </p:spTree>
    <p:extLst>
      <p:ext uri="{BB962C8B-B14F-4D97-AF65-F5344CB8AC3E}">
        <p14:creationId xmlns:p14="http://schemas.microsoft.com/office/powerpoint/2010/main" val="17010343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D53891-8415-CB47-95DA-92E7D6B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5E49-EDA8-7D87-BFD6-6D173EA7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30008-9140-7DCA-7ED5-A32F8B0D844C}"/>
              </a:ext>
            </a:extLst>
          </p:cNvPr>
          <p:cNvSpPr txBox="1"/>
          <p:nvPr/>
        </p:nvSpPr>
        <p:spPr>
          <a:xfrm>
            <a:off x="90929" y="1178464"/>
            <a:ext cx="3642871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Joint Probability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F5FE04-B4DB-6E7B-10A2-E5D27426D202}"/>
                  </a:ext>
                </a:extLst>
              </p:cNvPr>
              <p:cNvSpPr txBox="1"/>
              <p:nvPr/>
            </p:nvSpPr>
            <p:spPr>
              <a:xfrm>
                <a:off x="90929" y="1824795"/>
                <a:ext cx="4928746" cy="36317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of a joint event is called a </a:t>
                </a:r>
                <a:r>
                  <a:rPr lang="en-US" b="1" dirty="0"/>
                  <a:t>joint probability</a:t>
                </a:r>
                <a:r>
                  <a:rPr lang="en-US" dirty="0"/>
                  <a:t>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each possible resolutions of a collection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distinct uncertainties, we use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&amp;⋯&amp;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to denote the joint probability that the joint event in which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...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occurs.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F5FE04-B4DB-6E7B-10A2-E5D27426D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" y="1824795"/>
                <a:ext cx="4928746" cy="3631763"/>
              </a:xfrm>
              <a:prstGeom prst="rect">
                <a:avLst/>
              </a:prstGeom>
              <a:blipFill>
                <a:blip r:embed="rId2"/>
                <a:stretch>
                  <a:fillRect l="-1114" t="-839" r="-866" b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3349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6E9DD5-DF06-B55B-7204-51036011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6B83-088F-EF81-B58C-25F349861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CAF3D-58D6-A60B-9A43-E470CF41FF71}"/>
              </a:ext>
            </a:extLst>
          </p:cNvPr>
          <p:cNvSpPr txBox="1"/>
          <p:nvPr/>
        </p:nvSpPr>
        <p:spPr>
          <a:xfrm>
            <a:off x="90929" y="1178464"/>
            <a:ext cx="3642871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Joint Probability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91D7F-5BDF-4FEE-F1F9-0FCD1540F964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DAC0E6-A208-79C2-1346-F3EE496936C5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DAC0E6-A208-79C2-1346-F3EE49693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915A60-71E5-DAC4-3736-E0BDCE450268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03A7CA-0A5E-F137-E758-99A2FB48F623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03A7CA-0A5E-F137-E758-99A2FB48F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0F0D195-E588-2ED4-21E7-1D66F90D052B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9632E7-7D2A-FAC2-3997-924F3068D5AD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9632E7-7D2A-FAC2-3997-924F3068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1396E06-F9E7-6314-1249-DCF0BD86F161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332F63-2612-D4E8-47A0-FFB18ADADFFA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332F63-2612-D4E8-47A0-FFB18ADA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EBEE82A5-0CF2-F78C-4E79-8EAF1F4B7FE9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2BBBB-F174-C22E-B2D4-9620BF59572D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4FC4E1-6F8D-5BC1-CF27-F405E46B0110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EB0A0-DF08-9C82-3733-D11264936624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BD44D-B7AD-A629-1838-7BA0240E9EE9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280FB-B8E9-2E7E-1B38-FC8654CDB7A0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54DACD-7BE4-D5A9-531B-98CC5F0F70E9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1C21A-3657-41E9-C155-B43FF5E8FA28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B9A41B-6FF7-3ED6-6855-8A7A3583BFE6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8ABC9-98EF-F77F-C481-92AD3F86804D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59928-1A3B-A21C-CE25-D2E311E885D5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7097BD-01AF-FA57-9FE4-A5141C937398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AA0C0-4A6B-8838-DECA-CDA089C8C907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40BAB9-849C-8AB8-EE73-06EFE442B211}"/>
              </a:ext>
            </a:extLst>
          </p:cNvPr>
          <p:cNvSpPr/>
          <p:nvPr/>
        </p:nvSpPr>
        <p:spPr>
          <a:xfrm>
            <a:off x="10088865" y="1881613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71D2A5-E736-1FC0-5CC3-8A0132E698C1}"/>
                  </a:ext>
                </a:extLst>
              </p:cNvPr>
              <p:cNvSpPr txBox="1"/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71D2A5-E736-1FC0-5CC3-8A0132E69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402C464B-1DE0-44FB-1818-E2C7EB0BEAD3}"/>
              </a:ext>
            </a:extLst>
          </p:cNvPr>
          <p:cNvSpPr/>
          <p:nvPr/>
        </p:nvSpPr>
        <p:spPr>
          <a:xfrm>
            <a:off x="9104556" y="2595809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CD207D-17C7-6371-0FA4-91DB77BAF947}"/>
                  </a:ext>
                </a:extLst>
              </p:cNvPr>
              <p:cNvSpPr txBox="1"/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CD207D-17C7-6371-0FA4-91DB77BA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blipFill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CC25DC8-941D-005C-2D54-9CEBBBF29569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F762C-9709-0251-FFC8-69951D5EE928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7E671E-5911-932A-1722-55352BDA6B10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A61C72-4673-C5AB-7075-898CC31A35FD}"/>
              </a:ext>
            </a:extLst>
          </p:cNvPr>
          <p:cNvSpPr/>
          <p:nvPr/>
        </p:nvSpPr>
        <p:spPr>
          <a:xfrm>
            <a:off x="9038568" y="3302041"/>
            <a:ext cx="703430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03CE39-E37A-8B07-9B1E-7323B20D70EB}"/>
                  </a:ext>
                </a:extLst>
              </p:cNvPr>
              <p:cNvSpPr txBox="1"/>
              <p:nvPr/>
            </p:nvSpPr>
            <p:spPr>
              <a:xfrm>
                <a:off x="9565139" y="3107516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03CE39-E37A-8B07-9B1E-7323B20D7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39" y="3107516"/>
                <a:ext cx="300729" cy="307777"/>
              </a:xfrm>
              <a:prstGeom prst="rect">
                <a:avLst/>
              </a:prstGeom>
              <a:blipFill>
                <a:blip r:embed="rId9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B6FBF6C8-5857-DFAF-5D8B-B70AB8957D21}"/>
              </a:ext>
            </a:extLst>
          </p:cNvPr>
          <p:cNvSpPr/>
          <p:nvPr/>
        </p:nvSpPr>
        <p:spPr>
          <a:xfrm>
            <a:off x="8225200" y="4208162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5FE465-A9B9-D39F-E473-F0F21C9D2FFB}"/>
                  </a:ext>
                </a:extLst>
              </p:cNvPr>
              <p:cNvSpPr txBox="1"/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5FE465-A9B9-D39F-E473-F0F21C9D2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blipFill>
                <a:blip r:embed="rId10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2E03D92-6C7B-51C2-D90A-EFB7C5C1604B}"/>
              </a:ext>
            </a:extLst>
          </p:cNvPr>
          <p:cNvSpPr txBox="1"/>
          <p:nvPr/>
        </p:nvSpPr>
        <p:spPr>
          <a:xfrm>
            <a:off x="5873619" y="4932980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One Joint Event: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C0144F-47FC-723C-C88A-6DC8C17B7D3C}"/>
              </a:ext>
            </a:extLst>
          </p:cNvPr>
          <p:cNvSpPr txBox="1"/>
          <p:nvPr/>
        </p:nvSpPr>
        <p:spPr>
          <a:xfrm>
            <a:off x="5950763" y="5649957"/>
            <a:ext cx="158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my grandmother’s birthday is May 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FDDD6D-9C77-D685-342A-3F472499999C}"/>
              </a:ext>
            </a:extLst>
          </p:cNvPr>
          <p:cNvSpPr txBox="1"/>
          <p:nvPr/>
        </p:nvSpPr>
        <p:spPr>
          <a:xfrm>
            <a:off x="7376639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43B647-77AB-F91C-7508-8A58DB9DECDC}"/>
              </a:ext>
            </a:extLst>
          </p:cNvPr>
          <p:cNvSpPr txBox="1"/>
          <p:nvPr/>
        </p:nvSpPr>
        <p:spPr>
          <a:xfrm>
            <a:off x="7655408" y="5669227"/>
            <a:ext cx="91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just need a nap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E176E0-F8FE-FA8F-F686-8E490A701D6C}"/>
              </a:ext>
            </a:extLst>
          </p:cNvPr>
          <p:cNvSpPr txBox="1"/>
          <p:nvPr/>
        </p:nvSpPr>
        <p:spPr>
          <a:xfrm>
            <a:off x="8402671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3FC19C-586F-0D80-8877-8C343B97D4EE}"/>
              </a:ext>
            </a:extLst>
          </p:cNvPr>
          <p:cNvSpPr txBox="1"/>
          <p:nvPr/>
        </p:nvSpPr>
        <p:spPr>
          <a:xfrm>
            <a:off x="8818049" y="5576893"/>
            <a:ext cx="105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this has very little to do with politcs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5EC1E0-46B0-1E9A-77D2-866BA4DA2096}"/>
              </a:ext>
            </a:extLst>
          </p:cNvPr>
          <p:cNvSpPr txBox="1"/>
          <p:nvPr/>
        </p:nvSpPr>
        <p:spPr>
          <a:xfrm>
            <a:off x="10164124" y="5696123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&amp;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CFD275-9C63-84AF-5E53-BFF9A27671BB}"/>
              </a:ext>
            </a:extLst>
          </p:cNvPr>
          <p:cNvSpPr txBox="1"/>
          <p:nvPr/>
        </p:nvSpPr>
        <p:spPr>
          <a:xfrm>
            <a:off x="10507212" y="5557623"/>
            <a:ext cx="112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I’m taking this class out of masochism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BA3BDA-ED04-8EEE-D687-EBE22E697E86}"/>
                  </a:ext>
                </a:extLst>
              </p:cNvPr>
              <p:cNvSpPr txBox="1"/>
              <p:nvPr/>
            </p:nvSpPr>
            <p:spPr>
              <a:xfrm>
                <a:off x="90929" y="1824795"/>
                <a:ext cx="4928746" cy="36317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of a joint event is called a </a:t>
                </a:r>
                <a:r>
                  <a:rPr lang="en-US" b="1" dirty="0"/>
                  <a:t>joint probability</a:t>
                </a:r>
                <a:r>
                  <a:rPr lang="en-US" dirty="0"/>
                  <a:t>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each possible resolutions of a collection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distinct uncertainties, we use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&amp;⋯&amp;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to denote the joint probability that the joint event in which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...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occurs.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BA3BDA-ED04-8EEE-D687-EBE22E697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" y="1824795"/>
                <a:ext cx="4928746" cy="3631763"/>
              </a:xfrm>
              <a:prstGeom prst="rect">
                <a:avLst/>
              </a:prstGeom>
              <a:blipFill>
                <a:blip r:embed="rId11"/>
                <a:stretch>
                  <a:fillRect l="-1114" t="-839" r="-866" b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024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F4425-4379-C103-A6B4-257D36188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6C0-301D-C9AA-66C7-BB46F787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61671E-63DF-4AD4-4EBD-0FF434B6EF3A}"/>
              </a:ext>
            </a:extLst>
          </p:cNvPr>
          <p:cNvSpPr txBox="1"/>
          <p:nvPr/>
        </p:nvSpPr>
        <p:spPr>
          <a:xfrm>
            <a:off x="90929" y="1178464"/>
            <a:ext cx="3642871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TERMINOLOGY AND NOTATION: </a:t>
            </a:r>
            <a:r>
              <a:rPr lang="en-US" b="1"/>
              <a:t>Joint Probability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E469D-D92F-FB92-B428-CEE9E8BB99BA}"/>
              </a:ext>
            </a:extLst>
          </p:cNvPr>
          <p:cNvSpPr txBox="1"/>
          <p:nvPr/>
        </p:nvSpPr>
        <p:spPr>
          <a:xfrm>
            <a:off x="6096000" y="1111099"/>
            <a:ext cx="156210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1B2AB8-EAD8-605D-FC18-FB9825B5B2A9}"/>
                  </a:ext>
                </a:extLst>
              </p:cNvPr>
              <p:cNvSpPr txBox="1"/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1B2AB8-EAD8-605D-FC18-FB9825B5B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1906488"/>
                <a:ext cx="4953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72A7BD-7E2F-120B-D119-B4C64E821F48}"/>
              </a:ext>
            </a:extLst>
          </p:cNvPr>
          <p:cNvSpPr txBox="1"/>
          <p:nvPr/>
        </p:nvSpPr>
        <p:spPr>
          <a:xfrm>
            <a:off x="6515101" y="1737210"/>
            <a:ext cx="126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When is my grandmother’s birthday?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EDA37D-1F10-F0F2-37EE-F18434643296}"/>
                  </a:ext>
                </a:extLst>
              </p:cNvPr>
              <p:cNvSpPr txBox="1"/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EDA37D-1F10-F0F2-37EE-F1843464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2655710"/>
                <a:ext cx="4953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9A10362-2F0F-5732-93AC-F41CCF7A2257}"/>
              </a:ext>
            </a:extLst>
          </p:cNvPr>
          <p:cNvSpPr txBox="1"/>
          <p:nvPr/>
        </p:nvSpPr>
        <p:spPr>
          <a:xfrm>
            <a:off x="6515101" y="2510144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Am I actually hungry?  Or do I just need a nap?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031501-8A09-7DD3-B216-06DB4FA950B3}"/>
                  </a:ext>
                </a:extLst>
              </p:cNvPr>
              <p:cNvSpPr txBox="1"/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031501-8A09-7DD3-B216-06DB4FA95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3447607"/>
                <a:ext cx="49530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C4E8CC6-879F-922F-B326-430534D32C67}"/>
              </a:ext>
            </a:extLst>
          </p:cNvPr>
          <p:cNvSpPr txBox="1"/>
          <p:nvPr/>
        </p:nvSpPr>
        <p:spPr>
          <a:xfrm>
            <a:off x="6524626" y="3302041"/>
            <a:ext cx="135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WTF does this have to do with politics?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D602ED-864B-DE86-5680-EC11CFA00958}"/>
                  </a:ext>
                </a:extLst>
              </p:cNvPr>
              <p:cNvSpPr txBox="1"/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D602ED-864B-DE86-5680-EC11CFA0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87" y="4354683"/>
                <a:ext cx="495300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4EE32960-157A-5EEA-4C25-0FAB63A3D2F3}"/>
              </a:ext>
            </a:extLst>
          </p:cNvPr>
          <p:cNvSpPr/>
          <p:nvPr/>
        </p:nvSpPr>
        <p:spPr>
          <a:xfrm rot="16200000">
            <a:off x="9589640" y="-508283"/>
            <a:ext cx="419100" cy="40617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793FF-1C8C-5523-C8B4-607C9E916F2A}"/>
              </a:ext>
            </a:extLst>
          </p:cNvPr>
          <p:cNvSpPr txBox="1"/>
          <p:nvPr/>
        </p:nvSpPr>
        <p:spPr>
          <a:xfrm>
            <a:off x="8911329" y="107374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possible resolutions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4AA7B-CB25-D257-C7B0-33A2D4920AE4}"/>
              </a:ext>
            </a:extLst>
          </p:cNvPr>
          <p:cNvSpPr txBox="1"/>
          <p:nvPr/>
        </p:nvSpPr>
        <p:spPr>
          <a:xfrm>
            <a:off x="776833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4798D-64EE-60C8-BD8E-A214D6FF4CAE}"/>
              </a:ext>
            </a:extLst>
          </p:cNvPr>
          <p:cNvSpPr txBox="1"/>
          <p:nvPr/>
        </p:nvSpPr>
        <p:spPr>
          <a:xfrm>
            <a:off x="8770854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B3846-D8B8-AD41-DDB2-DF5DB878DD11}"/>
              </a:ext>
            </a:extLst>
          </p:cNvPr>
          <p:cNvSpPr txBox="1"/>
          <p:nvPr/>
        </p:nvSpPr>
        <p:spPr>
          <a:xfrm>
            <a:off x="9799190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F7F6D-21B0-D8D6-E79D-DAA1EDE8E303}"/>
              </a:ext>
            </a:extLst>
          </p:cNvPr>
          <p:cNvSpPr txBox="1"/>
          <p:nvPr/>
        </p:nvSpPr>
        <p:spPr>
          <a:xfrm>
            <a:off x="10650332" y="1964094"/>
            <a:ext cx="13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may 27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4E6AF-1B3E-2C92-EC76-841F48ED351C}"/>
              </a:ext>
            </a:extLst>
          </p:cNvPr>
          <p:cNvSpPr txBox="1"/>
          <p:nvPr/>
        </p:nvSpPr>
        <p:spPr>
          <a:xfrm>
            <a:off x="7997764" y="264585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actually hungry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BFC7C9-99CB-E765-D33D-8A3742945FF6}"/>
              </a:ext>
            </a:extLst>
          </p:cNvPr>
          <p:cNvSpPr txBox="1"/>
          <p:nvPr/>
        </p:nvSpPr>
        <p:spPr>
          <a:xfrm>
            <a:off x="9021557" y="2655710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just need a nap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8063E-80CA-5322-4299-8E9CDAFEC404}"/>
              </a:ext>
            </a:extLst>
          </p:cNvPr>
          <p:cNvSpPr txBox="1"/>
          <p:nvPr/>
        </p:nvSpPr>
        <p:spPr>
          <a:xfrm>
            <a:off x="10123403" y="2748042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both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193628-5664-2BAA-013A-B2A4699ADE7E}"/>
              </a:ext>
            </a:extLst>
          </p:cNvPr>
          <p:cNvSpPr txBox="1"/>
          <p:nvPr/>
        </p:nvSpPr>
        <p:spPr>
          <a:xfrm>
            <a:off x="10892529" y="2731945"/>
            <a:ext cx="89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neither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F8735-93E9-A229-E8F1-57529DC68C8C}"/>
              </a:ext>
            </a:extLst>
          </p:cNvPr>
          <p:cNvSpPr txBox="1"/>
          <p:nvPr/>
        </p:nvSpPr>
        <p:spPr>
          <a:xfrm>
            <a:off x="7997763" y="3333311"/>
            <a:ext cx="89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absolutely nothing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5AB18-6332-D33C-A9EE-0373F77888F0}"/>
              </a:ext>
            </a:extLst>
          </p:cNvPr>
          <p:cNvSpPr txBox="1"/>
          <p:nvPr/>
        </p:nvSpPr>
        <p:spPr>
          <a:xfrm>
            <a:off x="9120879" y="3333311"/>
            <a:ext cx="61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very little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2B4C78-E35D-2533-56DF-AEF87792546D}"/>
              </a:ext>
            </a:extLst>
          </p:cNvPr>
          <p:cNvSpPr txBox="1"/>
          <p:nvPr/>
        </p:nvSpPr>
        <p:spPr>
          <a:xfrm>
            <a:off x="9799190" y="3364667"/>
            <a:ext cx="191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only that it’s a political science class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6E737D-7E02-D355-1256-EE48E900F9F5}"/>
              </a:ext>
            </a:extLst>
          </p:cNvPr>
          <p:cNvSpPr/>
          <p:nvPr/>
        </p:nvSpPr>
        <p:spPr>
          <a:xfrm>
            <a:off x="10088865" y="1881613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2DBFE6-C909-A037-302B-2DE1E69EA440}"/>
                  </a:ext>
                </a:extLst>
              </p:cNvPr>
              <p:cNvSpPr txBox="1"/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2DBFE6-C909-A037-302B-2DE1E69EA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492" y="1694222"/>
                <a:ext cx="300729" cy="307777"/>
              </a:xfrm>
              <a:prstGeom prst="rect">
                <a:avLst/>
              </a:prstGeom>
              <a:blipFill>
                <a:blip r:embed="rId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42B88B87-AA8A-D4B9-CC5C-67651A45BC3B}"/>
              </a:ext>
            </a:extLst>
          </p:cNvPr>
          <p:cNvSpPr/>
          <p:nvPr/>
        </p:nvSpPr>
        <p:spPr>
          <a:xfrm>
            <a:off x="9104556" y="2595809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0F635E-3207-8D44-3A00-6EA4431E6B69}"/>
                  </a:ext>
                </a:extLst>
              </p:cNvPr>
              <p:cNvSpPr txBox="1"/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0F635E-3207-8D44-3A00-6EA4431E6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183" y="2408418"/>
                <a:ext cx="300729" cy="307777"/>
              </a:xfrm>
              <a:prstGeom prst="rect">
                <a:avLst/>
              </a:prstGeom>
              <a:blipFill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D7AF0D8-7B0E-AA35-E775-A3BA0070431B}"/>
              </a:ext>
            </a:extLst>
          </p:cNvPr>
          <p:cNvSpPr txBox="1"/>
          <p:nvPr/>
        </p:nvSpPr>
        <p:spPr>
          <a:xfrm>
            <a:off x="8103376" y="4293127"/>
            <a:ext cx="103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Masochism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C02A19-1981-BA02-CFBF-7E71EFA90894}"/>
              </a:ext>
            </a:extLst>
          </p:cNvPr>
          <p:cNvSpPr txBox="1"/>
          <p:nvPr/>
        </p:nvSpPr>
        <p:spPr>
          <a:xfrm>
            <a:off x="9364315" y="4132518"/>
            <a:ext cx="206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 thought Stu was joking when he said is wasn’t useful for law school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8C019-9E43-09B3-42C9-84DF07CE7FA2}"/>
              </a:ext>
            </a:extLst>
          </p:cNvPr>
          <p:cNvSpPr txBox="1"/>
          <p:nvPr/>
        </p:nvSpPr>
        <p:spPr>
          <a:xfrm>
            <a:off x="6524626" y="4259641"/>
            <a:ext cx="13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 am I taking this class?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DFE667-3AB3-55B6-AEF2-1016455D85CA}"/>
              </a:ext>
            </a:extLst>
          </p:cNvPr>
          <p:cNvSpPr/>
          <p:nvPr/>
        </p:nvSpPr>
        <p:spPr>
          <a:xfrm>
            <a:off x="9038568" y="3302041"/>
            <a:ext cx="703430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C618D8D-1F72-B665-5B92-4271AE456801}"/>
                  </a:ext>
                </a:extLst>
              </p:cNvPr>
              <p:cNvSpPr txBox="1"/>
              <p:nvPr/>
            </p:nvSpPr>
            <p:spPr>
              <a:xfrm>
                <a:off x="9565139" y="3107516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C618D8D-1F72-B665-5B92-4271AE456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39" y="3107516"/>
                <a:ext cx="300729" cy="307777"/>
              </a:xfrm>
              <a:prstGeom prst="rect">
                <a:avLst/>
              </a:prstGeom>
              <a:blipFill>
                <a:blip r:embed="rId9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16E1D3D-E3BD-3F3D-F600-FFC902D908B5}"/>
              </a:ext>
            </a:extLst>
          </p:cNvPr>
          <p:cNvSpPr/>
          <p:nvPr/>
        </p:nvSpPr>
        <p:spPr>
          <a:xfrm>
            <a:off x="8225200" y="4208162"/>
            <a:ext cx="769126" cy="501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7498A9-DB52-4E49-9C88-C494C24E6085}"/>
                  </a:ext>
                </a:extLst>
              </p:cNvPr>
              <p:cNvSpPr txBox="1"/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7498A9-DB52-4E49-9C88-C494C24E6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827" y="4020771"/>
                <a:ext cx="300729" cy="307777"/>
              </a:xfrm>
              <a:prstGeom prst="rect">
                <a:avLst/>
              </a:prstGeom>
              <a:blipFill>
                <a:blip r:embed="rId10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8120BAD-83D9-D83A-827C-72624EA8A581}"/>
              </a:ext>
            </a:extLst>
          </p:cNvPr>
          <p:cNvSpPr txBox="1"/>
          <p:nvPr/>
        </p:nvSpPr>
        <p:spPr>
          <a:xfrm>
            <a:off x="5873618" y="4932980"/>
            <a:ext cx="399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Probability of That Joint Event: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FE933B-2BEB-D2FA-63FB-2D9B47E66FD1}"/>
              </a:ext>
            </a:extLst>
          </p:cNvPr>
          <p:cNvSpPr txBox="1"/>
          <p:nvPr/>
        </p:nvSpPr>
        <p:spPr>
          <a:xfrm>
            <a:off x="5950763" y="5649957"/>
            <a:ext cx="158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my grandmother’s birthday is May 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6D9EC0-684E-3B4C-8A71-37CB3C46F888}"/>
              </a:ext>
            </a:extLst>
          </p:cNvPr>
          <p:cNvSpPr txBox="1"/>
          <p:nvPr/>
        </p:nvSpPr>
        <p:spPr>
          <a:xfrm>
            <a:off x="7376639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&amp;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33DBC9-0C2E-3E44-FF3B-05FE9BB7CEB4}"/>
              </a:ext>
            </a:extLst>
          </p:cNvPr>
          <p:cNvSpPr txBox="1"/>
          <p:nvPr/>
        </p:nvSpPr>
        <p:spPr>
          <a:xfrm>
            <a:off x="7655408" y="5669227"/>
            <a:ext cx="91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 just need a nap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AFC9AB-8B58-6950-949C-F6009F7D9ABD}"/>
              </a:ext>
            </a:extLst>
          </p:cNvPr>
          <p:cNvSpPr txBox="1"/>
          <p:nvPr/>
        </p:nvSpPr>
        <p:spPr>
          <a:xfrm>
            <a:off x="8402671" y="5715394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&amp;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34E149-56F7-C17C-A160-0BBFC415ABB0}"/>
              </a:ext>
            </a:extLst>
          </p:cNvPr>
          <p:cNvSpPr txBox="1"/>
          <p:nvPr/>
        </p:nvSpPr>
        <p:spPr>
          <a:xfrm>
            <a:off x="8818049" y="5576893"/>
            <a:ext cx="105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this has very little to do with </a:t>
            </a:r>
            <a:r>
              <a:rPr lang="en-US" sz="1200" dirty="0" err="1">
                <a:solidFill>
                  <a:schemeClr val="bg1"/>
                </a:solidFill>
              </a:rPr>
              <a:t>politcs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265ED1-EED6-0EE9-86CB-46E5E18B4748}"/>
              </a:ext>
            </a:extLst>
          </p:cNvPr>
          <p:cNvSpPr txBox="1"/>
          <p:nvPr/>
        </p:nvSpPr>
        <p:spPr>
          <a:xfrm>
            <a:off x="9854094" y="5686092"/>
            <a:ext cx="3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&amp;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2665BF-6922-79E2-8BC5-F22709D96F4F}"/>
              </a:ext>
            </a:extLst>
          </p:cNvPr>
          <p:cNvSpPr txBox="1"/>
          <p:nvPr/>
        </p:nvSpPr>
        <p:spPr>
          <a:xfrm>
            <a:off x="10274647" y="5547592"/>
            <a:ext cx="112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I’m taking this class out of masochism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FED6D5-02ED-40DA-8FDB-55D04E1B54B7}"/>
              </a:ext>
            </a:extLst>
          </p:cNvPr>
          <p:cNvSpPr txBox="1"/>
          <p:nvPr/>
        </p:nvSpPr>
        <p:spPr>
          <a:xfrm>
            <a:off x="5318398" y="5492031"/>
            <a:ext cx="460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4876CA-428D-35D7-F7F1-6537ED0F3553}"/>
              </a:ext>
            </a:extLst>
          </p:cNvPr>
          <p:cNvSpPr txBox="1"/>
          <p:nvPr/>
        </p:nvSpPr>
        <p:spPr>
          <a:xfrm>
            <a:off x="11339368" y="5307943"/>
            <a:ext cx="303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059680-6465-0B7F-AD28-7259F2AEC15F}"/>
              </a:ext>
            </a:extLst>
          </p:cNvPr>
          <p:cNvSpPr txBox="1"/>
          <p:nvPr/>
        </p:nvSpPr>
        <p:spPr>
          <a:xfrm>
            <a:off x="5676040" y="5238077"/>
            <a:ext cx="303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(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F79FA82-63EF-5986-AC47-FAB875384B74}"/>
                  </a:ext>
                </a:extLst>
              </p:cNvPr>
              <p:cNvSpPr txBox="1"/>
              <p:nvPr/>
            </p:nvSpPr>
            <p:spPr>
              <a:xfrm>
                <a:off x="90929" y="1824795"/>
                <a:ext cx="4928746" cy="36317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of a joint event is called a </a:t>
                </a:r>
                <a:r>
                  <a:rPr lang="en-US" b="1" dirty="0"/>
                  <a:t>joint probability</a:t>
                </a:r>
                <a:r>
                  <a:rPr lang="en-US" dirty="0"/>
                  <a:t>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each possible resolutions of a collection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distinct uncertainties, we use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&amp;⋯&amp;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to denote the joint probability that the joint event in which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...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occurs.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F79FA82-63EF-5986-AC47-FAB875384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" y="1824795"/>
                <a:ext cx="4928746" cy="3631763"/>
              </a:xfrm>
              <a:prstGeom prst="rect">
                <a:avLst/>
              </a:prstGeom>
              <a:blipFill>
                <a:blip r:embed="rId11"/>
                <a:stretch>
                  <a:fillRect l="-1114" t="-839" r="-866" b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564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00AD9-0FB1-74CB-6B22-7BE0763F0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9BB4-8B50-7300-7689-3F58F5FB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9025-6833-FB27-395B-D765644E51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11AD9D8-6954-D8EA-A8B9-79A3D7A5E3AC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86D4D-750C-B181-FC8D-EB4B765B83BC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61CFC-79FD-9D30-2F60-E866ED1F42CF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55A87C-D9AA-5116-B4C1-BFE8FD2AA662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9D2107-70DA-E2D0-49A0-0D3E1CDAC333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A51B6-B150-A2A8-B3D6-64D7B52EA664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09079-C9E1-975B-E63C-9B1E7666CAA4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13C4F-BC49-1CD6-5F8B-F0E3D91C0CA9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AC1F4F-2F1F-7B03-8B1B-CD44631F7433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E00E48-0D27-7806-A80E-AD12E61145DA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8BB76A-AA20-A189-C519-AC39E5842F68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CDBC9B-32E7-7993-5F87-1D69DF79FD5C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036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F5D99-5968-35E6-A99E-DB3E0B75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F078-28F0-55F2-2E45-F46FC58E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7652-930F-B23A-AA3B-5B189A9B7B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607808F-D3D6-36D1-728F-232D7013EECF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75906-CBFA-D949-0A6C-78622C01CD6D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A2733-252A-C023-E692-52E79A9C9653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8738CA-EBB4-679D-900D-3CF1334AB1D2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875EDB-D5C2-AC09-E0FD-2AE300B0C8B0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E2607-6DD1-C185-C22E-1C473A174088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958B2-5298-E8B7-FD8A-0775D6F2BD48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3F99D-465C-9850-EC8E-C1346C311020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F5194-733B-57CC-DA59-BEBF7FC4E42A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D1C92-7BCD-42FA-5CA5-5A311BA34B69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1ABAAC-4D13-D237-8A85-92E4B3F69361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0BDC4B-D3D3-BCB6-91E5-C1675F588C32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C0F28F-C2DF-7DEC-2D03-B3C51D12BC40}"/>
                  </a:ext>
                </a:extLst>
              </p:cNvPr>
              <p:cNvSpPr txBox="1"/>
              <p:nvPr/>
            </p:nvSpPr>
            <p:spPr>
              <a:xfrm>
                <a:off x="5739859" y="4227016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C0F28F-C2DF-7DEC-2D03-B3C51D12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59" y="4227016"/>
                <a:ext cx="1956254" cy="276999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5722D2-0D60-A3C1-9DFA-5CE766CF43AD}"/>
                  </a:ext>
                </a:extLst>
              </p:cNvPr>
              <p:cNvSpPr txBox="1"/>
              <p:nvPr/>
            </p:nvSpPr>
            <p:spPr>
              <a:xfrm>
                <a:off x="7739846" y="4227016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5722D2-0D60-A3C1-9DFA-5CE766CF4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46" y="4227016"/>
                <a:ext cx="1956254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3F02D9-EEF3-1553-F4D2-D6C5100C279B}"/>
                  </a:ext>
                </a:extLst>
              </p:cNvPr>
              <p:cNvSpPr txBox="1"/>
              <p:nvPr/>
            </p:nvSpPr>
            <p:spPr>
              <a:xfrm>
                <a:off x="9970634" y="4226341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3F02D9-EEF3-1553-F4D2-D6C5100C2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634" y="4226341"/>
                <a:ext cx="1956254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5DF5E-89FF-261C-AEFC-6C0280FF9E19}"/>
                  </a:ext>
                </a:extLst>
              </p:cNvPr>
              <p:cNvSpPr txBox="1"/>
              <p:nvPr/>
            </p:nvSpPr>
            <p:spPr>
              <a:xfrm>
                <a:off x="10053279" y="5704365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5DF5E-89FF-261C-AEFC-6C0280FF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279" y="5704365"/>
                <a:ext cx="1956254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21EF69-A03D-CC5F-7838-92F94156BA92}"/>
                  </a:ext>
                </a:extLst>
              </p:cNvPr>
              <p:cNvSpPr txBox="1"/>
              <p:nvPr/>
            </p:nvSpPr>
            <p:spPr>
              <a:xfrm>
                <a:off x="7783778" y="5726972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21EF69-A03D-CC5F-7838-92F94156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78" y="5726972"/>
                <a:ext cx="1956254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7C2B48-FF4A-0B2B-AB7D-7F68ECF317BA}"/>
                  </a:ext>
                </a:extLst>
              </p:cNvPr>
              <p:cNvSpPr txBox="1"/>
              <p:nvPr/>
            </p:nvSpPr>
            <p:spPr>
              <a:xfrm>
                <a:off x="5734090" y="5729829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7C2B48-FF4A-0B2B-AB7D-7F68ECF31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90" y="5729829"/>
                <a:ext cx="1956254" cy="276999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052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C61E17-1D5B-5BDB-213B-D35E28AC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3D88C-D337-54DF-F8A0-86D33881FE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918" y="192514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Terminology and Notation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40699-A595-9DD2-C7BC-4D843A587C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2762" y="225043"/>
            <a:ext cx="4756714" cy="59760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1A927-5597-9E78-15F9-2B5975B7B5C9}"/>
              </a:ext>
            </a:extLst>
          </p:cNvPr>
          <p:cNvSpPr txBox="1"/>
          <p:nvPr/>
        </p:nvSpPr>
        <p:spPr>
          <a:xfrm>
            <a:off x="894918" y="1162050"/>
            <a:ext cx="4756714" cy="329320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Joint Event</a:t>
            </a:r>
            <a:br>
              <a:rPr lang="en-US"/>
            </a:br>
            <a:br>
              <a:rPr lang="en-US"/>
            </a:br>
            <a:r>
              <a:rPr lang="en-US" sz="1400" i="1"/>
              <a:t>You should now have something in your notes for this!</a:t>
            </a:r>
            <a:br>
              <a:rPr lang="en-US" sz="1400" i="1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Joint Probability</a:t>
            </a:r>
            <a:br>
              <a:rPr lang="en-US"/>
            </a:br>
            <a:br>
              <a:rPr lang="en-US"/>
            </a:br>
            <a:r>
              <a:rPr lang="en-US" sz="1400" i="1"/>
              <a:t>You should now have something in your notes for this!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Marginal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Marginal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Conditional Probability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7C68A7-A1BF-6C26-FBDC-813EEB9F6588}"/>
              </a:ext>
            </a:extLst>
          </p:cNvPr>
          <p:cNvGrpSpPr/>
          <p:nvPr/>
        </p:nvGrpSpPr>
        <p:grpSpPr>
          <a:xfrm>
            <a:off x="6706786" y="1924823"/>
            <a:ext cx="5383720" cy="991553"/>
            <a:chOff x="6479668" y="4218622"/>
            <a:chExt cx="5383720" cy="9915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820B0B-1BDE-4228-F7AC-78ACD1A5DE51}"/>
                </a:ext>
              </a:extLst>
            </p:cNvPr>
            <p:cNvSpPr txBox="1"/>
            <p:nvPr/>
          </p:nvSpPr>
          <p:spPr>
            <a:xfrm>
              <a:off x="9367838" y="4218622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6B8FB3-83D5-F013-AE3D-C8788C68ED6E}"/>
                </a:ext>
              </a:extLst>
            </p:cNvPr>
            <p:cNvSpPr txBox="1"/>
            <p:nvPr/>
          </p:nvSpPr>
          <p:spPr>
            <a:xfrm>
              <a:off x="9367838" y="4823578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Conditional Probability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2C621-EEA2-4BA0-B265-5271E9C8D4DE}"/>
                </a:ext>
              </a:extLst>
            </p:cNvPr>
            <p:cNvSpPr txBox="1"/>
            <p:nvPr/>
          </p:nvSpPr>
          <p:spPr>
            <a:xfrm>
              <a:off x="6479668" y="4529732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8571046F-5DF9-38A2-D69A-D5CCD4046136}"/>
                </a:ext>
              </a:extLst>
            </p:cNvPr>
            <p:cNvSpPr/>
            <p:nvPr/>
          </p:nvSpPr>
          <p:spPr>
            <a:xfrm>
              <a:off x="9144001" y="4218622"/>
              <a:ext cx="223838" cy="9915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289266A-E958-7860-6510-57C1158403D8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8432751" y="4714398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68408A-1A1C-336D-696D-C87DDBCB5881}"/>
              </a:ext>
            </a:extLst>
          </p:cNvPr>
          <p:cNvGrpSpPr/>
          <p:nvPr/>
        </p:nvGrpSpPr>
        <p:grpSpPr>
          <a:xfrm>
            <a:off x="6805930" y="1266387"/>
            <a:ext cx="5130377" cy="369332"/>
            <a:chOff x="6615151" y="3244334"/>
            <a:chExt cx="51303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B02EA6-494F-24A1-35FF-5FCE03F6BDB6}"/>
                </a:ext>
              </a:extLst>
            </p:cNvPr>
            <p:cNvSpPr txBox="1"/>
            <p:nvPr/>
          </p:nvSpPr>
          <p:spPr>
            <a:xfrm>
              <a:off x="6615151" y="3244334"/>
              <a:ext cx="1953083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Joint Probability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C586F8-DC0B-8D3F-3E92-818C3C09C39E}"/>
                </a:ext>
              </a:extLst>
            </p:cNvPr>
            <p:cNvSpPr txBox="1"/>
            <p:nvPr/>
          </p:nvSpPr>
          <p:spPr>
            <a:xfrm>
              <a:off x="9249978" y="3244334"/>
              <a:ext cx="249555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Marginal Probability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1164F9D-DFEE-A3CC-4E0A-A99E65377705}"/>
                </a:ext>
              </a:extLst>
            </p:cNvPr>
            <p:cNvCxnSpPr/>
            <p:nvPr/>
          </p:nvCxnSpPr>
          <p:spPr>
            <a:xfrm>
              <a:off x="8544670" y="3428999"/>
              <a:ext cx="711250" cy="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00595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79A1D-8D78-67E8-1042-C5526021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2212-E485-0125-27E2-2B1A2E3A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ED5AB-01CC-4EF5-A512-38C6FF2CC7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2984744-D53E-6CB6-D68D-49FBEF062101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38BD3E-58AB-A8AA-0029-A602F8859B9E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38597-1962-84DE-796C-D03BB5389EED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1B6818-A9D1-23C8-2EB7-D877AC03941E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564A30-54A7-1529-B291-C1C7623E6FFA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FBD4D-682A-D792-BEB5-11F6C07FC516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24334-7C5F-6AED-2554-D5731880E77C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04A76-3BEC-CF41-46E1-336DC30F264E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D9598-A35D-2A85-FE6D-5197716F06B5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104F0-9CF4-61CA-5674-05644FA39228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3F395D-7511-6EB2-1EBA-5F67927415CC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309BD2-ADD9-FF87-E11E-FAD4C9D3EBA0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A7E697-81A1-F1AE-EC20-C8D32BB8D28C}"/>
                  </a:ext>
                </a:extLst>
              </p:cNvPr>
              <p:cNvSpPr txBox="1"/>
              <p:nvPr/>
            </p:nvSpPr>
            <p:spPr>
              <a:xfrm>
                <a:off x="5739859" y="4227016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A7E697-81A1-F1AE-EC20-C8D32BB8D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59" y="4227016"/>
                <a:ext cx="1956254" cy="276999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25DDEC-E3B4-4E97-8473-F7BC9B20DC97}"/>
                  </a:ext>
                </a:extLst>
              </p:cNvPr>
              <p:cNvSpPr txBox="1"/>
              <p:nvPr/>
            </p:nvSpPr>
            <p:spPr>
              <a:xfrm>
                <a:off x="7739846" y="4227016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25DDEC-E3B4-4E97-8473-F7BC9B20D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46" y="4227016"/>
                <a:ext cx="1956254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2E2A2A-1D01-1AA5-F7C5-AB1EE4174E6B}"/>
                  </a:ext>
                </a:extLst>
              </p:cNvPr>
              <p:cNvSpPr txBox="1"/>
              <p:nvPr/>
            </p:nvSpPr>
            <p:spPr>
              <a:xfrm>
                <a:off x="9970634" y="4226341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2E2A2A-1D01-1AA5-F7C5-AB1EE4174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634" y="4226341"/>
                <a:ext cx="1956254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B72B2A-BDA8-4F92-6D18-A4F62525BF1C}"/>
                  </a:ext>
                </a:extLst>
              </p:cNvPr>
              <p:cNvSpPr txBox="1"/>
              <p:nvPr/>
            </p:nvSpPr>
            <p:spPr>
              <a:xfrm>
                <a:off x="10053279" y="5704365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B72B2A-BDA8-4F92-6D18-A4F62525B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279" y="5704365"/>
                <a:ext cx="1956254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9B2F65-6BC2-1097-37F8-18D7D3BDB09E}"/>
                  </a:ext>
                </a:extLst>
              </p:cNvPr>
              <p:cNvSpPr txBox="1"/>
              <p:nvPr/>
            </p:nvSpPr>
            <p:spPr>
              <a:xfrm>
                <a:off x="7783778" y="5726972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9B2F65-6BC2-1097-37F8-18D7D3BDB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78" y="5726972"/>
                <a:ext cx="1956254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36CA72-98BA-DAA7-1F42-55DA0FA4CAEE}"/>
                  </a:ext>
                </a:extLst>
              </p:cNvPr>
              <p:cNvSpPr txBox="1"/>
              <p:nvPr/>
            </p:nvSpPr>
            <p:spPr>
              <a:xfrm>
                <a:off x="5734090" y="5729829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36CA72-98BA-DAA7-1F42-55DA0FA4C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90" y="5729829"/>
                <a:ext cx="1956254" cy="276999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A49500A-1E7F-FCA7-5CFE-69AB8B3D29EE}"/>
              </a:ext>
            </a:extLst>
          </p:cNvPr>
          <p:cNvSpPr txBox="1"/>
          <p:nvPr/>
        </p:nvSpPr>
        <p:spPr>
          <a:xfrm>
            <a:off x="4257675" y="1049227"/>
            <a:ext cx="7471315" cy="646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Remember: In every probabilistic model, the probabilities assigned to the exhaustive list of mutually exclusive events must sum to 1.</a:t>
            </a:r>
          </a:p>
        </p:txBody>
      </p:sp>
    </p:spTree>
    <p:extLst>
      <p:ext uri="{BB962C8B-B14F-4D97-AF65-F5344CB8AC3E}">
        <p14:creationId xmlns:p14="http://schemas.microsoft.com/office/powerpoint/2010/main" val="24364714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EF050-FA6C-3950-CCCC-38330341C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B4D4-C5DE-BC37-4FD2-B879CC28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DB679-3E4A-B51A-CA7C-F4DC3358D3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FD5FB8-5398-8B01-5830-A1A28C72D358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61267-F16A-00B2-6214-BF1F5D7F41CC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A0740-A76B-143E-DD8A-16C1ADACBF97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D0A3B4-2FCA-1CEA-15D6-F18DCB07C4E6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0D0711-D3B0-7AB6-13B5-D778823FFBE5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484EE-6054-4EC8-D7B4-80F26EE331AD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BC204-E8CB-BC57-904B-B863C7505115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DFE31-EAAC-0433-6595-4908A006F6CA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81D021-A06E-F16B-643D-DB8F8CC7AE52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0C1F6-D0ED-EFCE-69F4-C5A3012C896B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02D116-C886-24DE-1FCD-64457F2272A7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24C5FE-273A-6592-722C-97299E894C6D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B2A82-68B9-1F03-13C5-49B67D91B3DB}"/>
                  </a:ext>
                </a:extLst>
              </p:cNvPr>
              <p:cNvSpPr txBox="1"/>
              <p:nvPr/>
            </p:nvSpPr>
            <p:spPr>
              <a:xfrm>
                <a:off x="5739859" y="4227016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B2A82-68B9-1F03-13C5-49B67D91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59" y="4227016"/>
                <a:ext cx="1956254" cy="276999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FF9FDF-587E-97CA-73CF-9DCC41CFF5FB}"/>
                  </a:ext>
                </a:extLst>
              </p:cNvPr>
              <p:cNvSpPr txBox="1"/>
              <p:nvPr/>
            </p:nvSpPr>
            <p:spPr>
              <a:xfrm>
                <a:off x="7739846" y="4227016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FF9FDF-587E-97CA-73CF-9DCC41CF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46" y="4227016"/>
                <a:ext cx="1956254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8C48BC-3893-77BD-245F-39756389709D}"/>
                  </a:ext>
                </a:extLst>
              </p:cNvPr>
              <p:cNvSpPr txBox="1"/>
              <p:nvPr/>
            </p:nvSpPr>
            <p:spPr>
              <a:xfrm>
                <a:off x="9970634" y="4226341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succeed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8C48BC-3893-77BD-245F-397563897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634" y="4226341"/>
                <a:ext cx="1956254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4DDE74-6F6C-4461-AC91-8F346464532F}"/>
                  </a:ext>
                </a:extLst>
              </p:cNvPr>
              <p:cNvSpPr txBox="1"/>
              <p:nvPr/>
            </p:nvSpPr>
            <p:spPr>
              <a:xfrm>
                <a:off x="10053279" y="5704365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excellently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4DDE74-6F6C-4461-AC91-8F3464645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279" y="5704365"/>
                <a:ext cx="1956254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604532-5367-8B77-2CC6-181861083D6D}"/>
                  </a:ext>
                </a:extLst>
              </p:cNvPr>
              <p:cNvSpPr txBox="1"/>
              <p:nvPr/>
            </p:nvSpPr>
            <p:spPr>
              <a:xfrm>
                <a:off x="7783778" y="5726972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moderately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604532-5367-8B77-2CC6-18186108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78" y="5726972"/>
                <a:ext cx="1956254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831165-99E6-E563-8AAA-6CC54DB7DF2D}"/>
                  </a:ext>
                </a:extLst>
              </p:cNvPr>
              <p:cNvSpPr txBox="1"/>
              <p:nvPr/>
            </p:nvSpPr>
            <p:spPr>
              <a:xfrm>
                <a:off x="5734090" y="5729829"/>
                <a:ext cx="195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fail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poorly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831165-99E6-E563-8AAA-6CC54DB7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90" y="5729829"/>
                <a:ext cx="1956254" cy="276999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8B43F-0608-8B39-9ACC-7B19D6B731AF}"/>
                  </a:ext>
                </a:extLst>
              </p:cNvPr>
              <p:cNvSpPr txBox="1"/>
              <p:nvPr/>
            </p:nvSpPr>
            <p:spPr>
              <a:xfrm>
                <a:off x="4257675" y="1049227"/>
                <a:ext cx="7471315" cy="2014269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Remember: In every probabilistic model, the probabilities assigned to the exhaustive list of mutually exclusive events must sum to 1. So: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8B43F-0608-8B39-9ACC-7B19D6B7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5" y="1049227"/>
                <a:ext cx="7471315" cy="2014269"/>
              </a:xfrm>
              <a:prstGeom prst="rect">
                <a:avLst/>
              </a:prstGeom>
              <a:blipFill>
                <a:blip r:embed="rId8"/>
                <a:stretch>
                  <a:fillRect l="-570" t="-1198" b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222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A1FAC-3696-1AE0-C985-60A4C2D7F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D29B-377A-0E5C-E873-68195160D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677B8-0E43-3E9C-4DC8-FE63BC2A1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668856"/>
            <a:ext cx="3568945" cy="597604"/>
          </a:xfr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Two Uncertainties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22F8A2D-D08F-88AC-03A4-A5068A6374A9}"/>
              </a:ext>
            </a:extLst>
          </p:cNvPr>
          <p:cNvSpPr txBox="1">
            <a:spLocks/>
          </p:cNvSpPr>
          <p:nvPr/>
        </p:nvSpPr>
        <p:spPr>
          <a:xfrm>
            <a:off x="0" y="2190078"/>
            <a:ext cx="3568945" cy="336550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 military attempts a coup, will it succeed?</a:t>
            </a:r>
          </a:p>
          <a:p>
            <a:r>
              <a:rPr lang="en-US"/>
              <a:t>If there is a war with an opposing military force, how well will the military perform in combat?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3839D-CD6A-8676-851A-3EEE7EB8281A}"/>
              </a:ext>
            </a:extLst>
          </p:cNvPr>
          <p:cNvSpPr/>
          <p:nvPr/>
        </p:nvSpPr>
        <p:spPr>
          <a:xfrm>
            <a:off x="5920033" y="3704734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1A19-9A39-32CE-1E35-E0161BD2AD7A}"/>
              </a:ext>
            </a:extLst>
          </p:cNvPr>
          <p:cNvSpPr txBox="1"/>
          <p:nvPr/>
        </p:nvSpPr>
        <p:spPr>
          <a:xfrm rot="16200000">
            <a:off x="3646349" y="4861576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365B9-6DC8-CBD7-4C69-959EC273CBF7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920033" y="5184743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D6631C-3B8D-7F79-34FB-E4C87F9A7464}"/>
              </a:ext>
            </a:extLst>
          </p:cNvPr>
          <p:cNvSpPr txBox="1"/>
          <p:nvPr/>
        </p:nvSpPr>
        <p:spPr>
          <a:xfrm rot="16200000">
            <a:off x="4853117" y="4180850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1B72A-BA96-AC29-0641-D784749086C3}"/>
              </a:ext>
            </a:extLst>
          </p:cNvPr>
          <p:cNvSpPr txBox="1"/>
          <p:nvPr/>
        </p:nvSpPr>
        <p:spPr>
          <a:xfrm rot="16200000">
            <a:off x="4853118" y="5783407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230C-B552-A0E1-2138-AC7256142433}"/>
              </a:ext>
            </a:extLst>
          </p:cNvPr>
          <p:cNvSpPr txBox="1"/>
          <p:nvPr/>
        </p:nvSpPr>
        <p:spPr>
          <a:xfrm>
            <a:off x="6612903" y="2781056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008DA-7B66-E9D0-3715-A76D4C1A2E75}"/>
              </a:ext>
            </a:extLst>
          </p:cNvPr>
          <p:cNvSpPr txBox="1"/>
          <p:nvPr/>
        </p:nvSpPr>
        <p:spPr>
          <a:xfrm>
            <a:off x="6201742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98623-6E82-8074-4CBC-6A8021720AB4}"/>
              </a:ext>
            </a:extLst>
          </p:cNvPr>
          <p:cNvSpPr txBox="1"/>
          <p:nvPr/>
        </p:nvSpPr>
        <p:spPr>
          <a:xfrm>
            <a:off x="8154661" y="32779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DAEF61-7FFE-F9C2-5CAF-9C405168A6E0}"/>
              </a:ext>
            </a:extLst>
          </p:cNvPr>
          <p:cNvSpPr txBox="1"/>
          <p:nvPr/>
        </p:nvSpPr>
        <p:spPr>
          <a:xfrm>
            <a:off x="10333823" y="327539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309405-2F42-90E9-0C1A-50A3EE42F3DF}"/>
              </a:ext>
            </a:extLst>
          </p:cNvPr>
          <p:cNvCxnSpPr/>
          <p:nvPr/>
        </p:nvCxnSpPr>
        <p:spPr>
          <a:xfrm>
            <a:off x="7596909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BA3A8-905A-A39D-EB0D-832DE029207D}"/>
              </a:ext>
            </a:extLst>
          </p:cNvPr>
          <p:cNvCxnSpPr/>
          <p:nvPr/>
        </p:nvCxnSpPr>
        <p:spPr>
          <a:xfrm>
            <a:off x="9926901" y="3704734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A09C95-9814-A240-A5A3-830EE7D828BF}"/>
                  </a:ext>
                </a:extLst>
              </p:cNvPr>
              <p:cNvSpPr txBox="1"/>
              <p:nvPr/>
            </p:nvSpPr>
            <p:spPr>
              <a:xfrm>
                <a:off x="6176381" y="4207898"/>
                <a:ext cx="873043" cy="416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A09C95-9814-A240-A5A3-830EE7D82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81" y="4207898"/>
                <a:ext cx="873043" cy="416781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43AE23-8F0E-67E3-5FF1-4184C7A5C0F3}"/>
                  </a:ext>
                </a:extLst>
              </p:cNvPr>
              <p:cNvSpPr txBox="1"/>
              <p:nvPr/>
            </p:nvSpPr>
            <p:spPr>
              <a:xfrm>
                <a:off x="4257675" y="1049227"/>
                <a:ext cx="7471315" cy="1349280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Remember: In every probabilistic model, the probabilities assigned to the exhaustive list of mutually exclusive events must sum to 1. So: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43AE23-8F0E-67E3-5FF1-4184C7A5C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5" y="1049227"/>
                <a:ext cx="7471315" cy="1349280"/>
              </a:xfrm>
              <a:prstGeom prst="rect">
                <a:avLst/>
              </a:prstGeom>
              <a:blipFill>
                <a:blip r:embed="rId3"/>
                <a:stretch>
                  <a:fillRect l="-570" t="-1786"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80E771-371D-61F8-7E95-C23C0A6074AE}"/>
              </a:ext>
            </a:extLst>
          </p:cNvPr>
          <p:cNvSpPr txBox="1"/>
          <p:nvPr/>
        </p:nvSpPr>
        <p:spPr>
          <a:xfrm rot="19065214">
            <a:off x="3767393" y="3676841"/>
            <a:ext cx="1714540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For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1197E8-ADED-6A9A-CE77-45EC7746CCCE}"/>
                  </a:ext>
                </a:extLst>
              </p:cNvPr>
              <p:cNvSpPr txBox="1"/>
              <p:nvPr/>
            </p:nvSpPr>
            <p:spPr>
              <a:xfrm>
                <a:off x="10463515" y="5682455"/>
                <a:ext cx="873043" cy="416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1197E8-ADED-6A9A-CE77-45EC7746C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515" y="5682455"/>
                <a:ext cx="873043" cy="416781"/>
              </a:xfrm>
              <a:prstGeom prst="rect">
                <a:avLst/>
              </a:prstGeom>
              <a:blipFill>
                <a:blip r:embed="rId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9B3E49-C99A-1669-5487-3431BB3B3A0E}"/>
                  </a:ext>
                </a:extLst>
              </p:cNvPr>
              <p:cNvSpPr txBox="1"/>
              <p:nvPr/>
            </p:nvSpPr>
            <p:spPr>
              <a:xfrm>
                <a:off x="8215952" y="4279540"/>
                <a:ext cx="873043" cy="42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9B3E49-C99A-1669-5487-3431BB3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952" y="4279540"/>
                <a:ext cx="873043" cy="421269"/>
              </a:xfrm>
              <a:prstGeom prst="rect">
                <a:avLst/>
              </a:prstGeom>
              <a:blipFill>
                <a:blip r:embed="rId5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1E5C3D-9E53-EC94-F7CB-B22EDF4C5A04}"/>
                  </a:ext>
                </a:extLst>
              </p:cNvPr>
              <p:cNvSpPr txBox="1"/>
              <p:nvPr/>
            </p:nvSpPr>
            <p:spPr>
              <a:xfrm>
                <a:off x="6281464" y="5677967"/>
                <a:ext cx="873043" cy="417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1E5C3D-9E53-EC94-F7CB-B22EDF4C5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464" y="5677967"/>
                <a:ext cx="873043" cy="417358"/>
              </a:xfrm>
              <a:prstGeom prst="rect">
                <a:avLst/>
              </a:prstGeom>
              <a:blipFill>
                <a:blip r:embed="rId6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6AAFAE-81A4-93D9-7A3F-69F03A920453}"/>
                  </a:ext>
                </a:extLst>
              </p:cNvPr>
              <p:cNvSpPr txBox="1"/>
              <p:nvPr/>
            </p:nvSpPr>
            <p:spPr>
              <a:xfrm>
                <a:off x="8325384" y="5668678"/>
                <a:ext cx="87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6AAFAE-81A4-93D9-7A3F-69F03A92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84" y="5668678"/>
                <a:ext cx="8730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39CE16-05A1-8108-D625-F64713435345}"/>
                  </a:ext>
                </a:extLst>
              </p:cNvPr>
              <p:cNvSpPr txBox="1"/>
              <p:nvPr/>
            </p:nvSpPr>
            <p:spPr>
              <a:xfrm>
                <a:off x="10509612" y="4279540"/>
                <a:ext cx="87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39CE16-05A1-8108-D625-F64713435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612" y="4279540"/>
                <a:ext cx="8730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4449BF-83B8-0BE4-D864-F1DCAAEA7924}"/>
                  </a:ext>
                </a:extLst>
              </p:cNvPr>
              <p:cNvSpPr txBox="1"/>
              <p:nvPr/>
            </p:nvSpPr>
            <p:spPr>
              <a:xfrm>
                <a:off x="4257675" y="1049227"/>
                <a:ext cx="7471315" cy="2014269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Remember: In every probabilistic model, the probabilities assigned to the exhaustive list of mutually exclusive events must sum to 1. So: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succeed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poorly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moderately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fail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excellently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4449BF-83B8-0BE4-D864-F1DCAAEA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5" y="1049227"/>
                <a:ext cx="7471315" cy="2014269"/>
              </a:xfrm>
              <a:prstGeom prst="rect">
                <a:avLst/>
              </a:prstGeom>
              <a:blipFill>
                <a:blip r:embed="rId3"/>
                <a:stretch>
                  <a:fillRect l="-570" t="-1198" b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17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A1717B-774A-1C15-5D6D-D8578D76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DD83-9D5F-ACB2-DB6A-CE62C4C5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FC182-94CE-3174-DE96-52C364CE4155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E98C-937C-17E0-C89F-B105F4C0D4FB}"/>
              </a:ext>
            </a:extLst>
          </p:cNvPr>
          <p:cNvSpPr txBox="1"/>
          <p:nvPr/>
        </p:nvSpPr>
        <p:spPr>
          <a:xfrm>
            <a:off x="5124450" y="1123950"/>
            <a:ext cx="6505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mayor’s uncertainty about these two issues (without assigning probabilities...we’re getting to that!), and draw a grid to display your model. </a:t>
            </a:r>
            <a:r>
              <a:rPr lang="en-US">
                <a:solidFill>
                  <a:schemeClr val="bg1"/>
                </a:solidFill>
              </a:rPr>
              <a:t>Assign specific numerical values for the probability of each joint event to the appropriate cell.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2762A62-833A-10C7-47A5-CE1C358FCD12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sidewalks? </a:t>
            </a:r>
          </a:p>
        </p:txBody>
      </p:sp>
    </p:spTree>
    <p:extLst>
      <p:ext uri="{BB962C8B-B14F-4D97-AF65-F5344CB8AC3E}">
        <p14:creationId xmlns:p14="http://schemas.microsoft.com/office/powerpoint/2010/main" val="155299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B14FD-D22B-5B84-3FA8-F153630E6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52401E5-B121-D432-4AFC-4752F7682A13}"/>
              </a:ext>
            </a:extLst>
          </p:cNvPr>
          <p:cNvGrpSpPr/>
          <p:nvPr/>
        </p:nvGrpSpPr>
        <p:grpSpPr>
          <a:xfrm>
            <a:off x="175026" y="201403"/>
            <a:ext cx="5151477" cy="6271116"/>
            <a:chOff x="175026" y="201402"/>
            <a:chExt cx="6086724" cy="74096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0C8A4B-4F4C-569E-8938-42B773F1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026" y="201402"/>
              <a:ext cx="6001588" cy="228631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B1C388-73BD-A823-3254-28F00C803762}"/>
                </a:ext>
              </a:extLst>
            </p:cNvPr>
            <p:cNvSpPr/>
            <p:nvPr/>
          </p:nvSpPr>
          <p:spPr>
            <a:xfrm>
              <a:off x="3470787" y="2182761"/>
              <a:ext cx="2705827" cy="304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D6D748-D31C-9A84-D706-FD23F3731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315" y="2487721"/>
              <a:ext cx="6072435" cy="5123314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A3268-A33F-4AFD-9466-8E9C4FF36418}"/>
              </a:ext>
            </a:extLst>
          </p:cNvPr>
          <p:cNvSpPr/>
          <p:nvPr/>
        </p:nvSpPr>
        <p:spPr>
          <a:xfrm>
            <a:off x="3935506" y="6212541"/>
            <a:ext cx="1470212" cy="2599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8590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C8909-2331-83F7-50C8-5D3A7576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3E62-2E3E-2AE1-B597-C221DCBE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DCDE-9435-A238-4F8E-477190574572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4448F-FCA3-2BA8-D317-E722207DE571}"/>
              </a:ext>
            </a:extLst>
          </p:cNvPr>
          <p:cNvSpPr txBox="1"/>
          <p:nvPr/>
        </p:nvSpPr>
        <p:spPr>
          <a:xfrm>
            <a:off x="5124450" y="1123950"/>
            <a:ext cx="6505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mayor’s uncertainty about these two issues (without assigning probabilities...we’re getting to that!), and draw a grid to display your model. </a:t>
            </a:r>
            <a:r>
              <a:rPr lang="en-US">
                <a:solidFill>
                  <a:schemeClr val="bg1"/>
                </a:solidFill>
              </a:rPr>
              <a:t>Assign specific numerical values for the probability of each joint event to the appropriate cell.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B35F0-2AF9-C34A-3CB2-675BC62A2C59}"/>
              </a:ext>
            </a:extLst>
          </p:cNvPr>
          <p:cNvSpPr/>
          <p:nvPr/>
        </p:nvSpPr>
        <p:spPr>
          <a:xfrm>
            <a:off x="5686425" y="3657600"/>
            <a:ext cx="6248400" cy="287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E6E2A-5C6B-30CF-F494-A7A3068EAC3F}"/>
              </a:ext>
            </a:extLst>
          </p:cNvPr>
          <p:cNvSpPr txBox="1"/>
          <p:nvPr/>
        </p:nvSpPr>
        <p:spPr>
          <a:xfrm>
            <a:off x="7100429" y="2562225"/>
            <a:ext cx="353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much political power will the commissioner amass?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FB907-9934-8A38-13B9-F1C188A86BB5}"/>
              </a:ext>
            </a:extLst>
          </p:cNvPr>
          <p:cNvSpPr txBox="1"/>
          <p:nvPr/>
        </p:nvSpPr>
        <p:spPr>
          <a:xfrm rot="16200000">
            <a:off x="2847150" y="4883634"/>
            <a:ext cx="3538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satisfied will residents be?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ED4748-EF0B-BD88-2678-9E11061B6DAE}"/>
              </a:ext>
            </a:extLst>
          </p:cNvPr>
          <p:cNvCxnSpPr/>
          <p:nvPr/>
        </p:nvCxnSpPr>
        <p:spPr>
          <a:xfrm>
            <a:off x="5686425" y="4572000"/>
            <a:ext cx="624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8ADF05-5875-47B2-81A7-B7A1E41277F0}"/>
              </a:ext>
            </a:extLst>
          </p:cNvPr>
          <p:cNvCxnSpPr/>
          <p:nvPr/>
        </p:nvCxnSpPr>
        <p:spPr>
          <a:xfrm>
            <a:off x="5686425" y="5638800"/>
            <a:ext cx="624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AA0592-2287-69BD-B0E0-97F5474E49E0}"/>
              </a:ext>
            </a:extLst>
          </p:cNvPr>
          <p:cNvSpPr txBox="1"/>
          <p:nvPr/>
        </p:nvSpPr>
        <p:spPr>
          <a:xfrm rot="16200000">
            <a:off x="5007643" y="5969094"/>
            <a:ext cx="96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not at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8C94F-4291-5E39-F465-9DF41C6054C0}"/>
              </a:ext>
            </a:extLst>
          </p:cNvPr>
          <p:cNvSpPr txBox="1"/>
          <p:nvPr/>
        </p:nvSpPr>
        <p:spPr>
          <a:xfrm rot="16200000">
            <a:off x="4847074" y="4941986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C9E87-ACD3-E0B2-A8BC-6561E8C7A5F7}"/>
              </a:ext>
            </a:extLst>
          </p:cNvPr>
          <p:cNvSpPr txBox="1"/>
          <p:nvPr/>
        </p:nvSpPr>
        <p:spPr>
          <a:xfrm rot="16200000">
            <a:off x="4867429" y="3918586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completely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130F5-C96A-2CA0-6542-EF08D2B4CA38}"/>
              </a:ext>
            </a:extLst>
          </p:cNvPr>
          <p:cNvCxnSpPr/>
          <p:nvPr/>
        </p:nvCxnSpPr>
        <p:spPr>
          <a:xfrm>
            <a:off x="7629525" y="3657600"/>
            <a:ext cx="0" cy="2876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7D156D-ED6B-5414-0E03-C216D9E25DA0}"/>
              </a:ext>
            </a:extLst>
          </p:cNvPr>
          <p:cNvCxnSpPr/>
          <p:nvPr/>
        </p:nvCxnSpPr>
        <p:spPr>
          <a:xfrm>
            <a:off x="9982200" y="3657600"/>
            <a:ext cx="0" cy="2876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5C2FF4-0C76-5183-8A77-E41BBB249568}"/>
              </a:ext>
            </a:extLst>
          </p:cNvPr>
          <p:cNvSpPr txBox="1"/>
          <p:nvPr/>
        </p:nvSpPr>
        <p:spPr>
          <a:xfrm>
            <a:off x="6043765" y="3236097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none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419C4-B15B-71C7-F04C-DD09B1ABCE3A}"/>
              </a:ext>
            </a:extLst>
          </p:cNvPr>
          <p:cNvSpPr txBox="1"/>
          <p:nvPr/>
        </p:nvSpPr>
        <p:spPr>
          <a:xfrm>
            <a:off x="8070766" y="3217634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0FFBA6-A74F-8572-8931-F704568F9100}"/>
              </a:ext>
            </a:extLst>
          </p:cNvPr>
          <p:cNvSpPr txBox="1"/>
          <p:nvPr/>
        </p:nvSpPr>
        <p:spPr>
          <a:xfrm>
            <a:off x="10097767" y="3199171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 lot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C09DD99-CF8E-01FA-0DB7-C15452863D84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sidewalks? </a:t>
            </a:r>
          </a:p>
        </p:txBody>
      </p:sp>
    </p:spTree>
    <p:extLst>
      <p:ext uri="{BB962C8B-B14F-4D97-AF65-F5344CB8AC3E}">
        <p14:creationId xmlns:p14="http://schemas.microsoft.com/office/powerpoint/2010/main" val="3390821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93A02-61F2-5A9B-A0C3-EAF02E7CC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5A0A-18A7-E493-102C-2A69ADAA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Joint Uncertainty, Joint Events, Joint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63480-641D-1E46-43E3-DE0921F43D28}"/>
              </a:ext>
            </a:extLst>
          </p:cNvPr>
          <p:cNvSpPr txBox="1"/>
          <p:nvPr/>
        </p:nvSpPr>
        <p:spPr>
          <a:xfrm>
            <a:off x="766030" y="251305"/>
            <a:ext cx="1801690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2D7CF-77A4-3C1B-B379-7918063A692A}"/>
              </a:ext>
            </a:extLst>
          </p:cNvPr>
          <p:cNvSpPr txBox="1"/>
          <p:nvPr/>
        </p:nvSpPr>
        <p:spPr>
          <a:xfrm>
            <a:off x="5124450" y="1123950"/>
            <a:ext cx="6505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 a model of the mayor’s uncertainty about these two issues (without assigning probabilities...we’re getting to that!), and draw a grid to display your model. </a:t>
            </a:r>
            <a:r>
              <a:rPr lang="en-US">
                <a:solidFill>
                  <a:schemeClr val="bg1"/>
                </a:solidFill>
              </a:rPr>
              <a:t>Assign specific numerical values for the probability of each joint event to the appropriate cell.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380941-C2C6-6523-56FD-81F7315F4BBB}"/>
              </a:ext>
            </a:extLst>
          </p:cNvPr>
          <p:cNvSpPr/>
          <p:nvPr/>
        </p:nvSpPr>
        <p:spPr>
          <a:xfrm>
            <a:off x="5686425" y="3657600"/>
            <a:ext cx="6248400" cy="287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4AA59-E19F-AE74-D5DF-D863815FE450}"/>
              </a:ext>
            </a:extLst>
          </p:cNvPr>
          <p:cNvSpPr txBox="1"/>
          <p:nvPr/>
        </p:nvSpPr>
        <p:spPr>
          <a:xfrm>
            <a:off x="7100429" y="2562225"/>
            <a:ext cx="353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much political power will the commissioner amass?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E69D1-C955-9BE1-C65F-D655020BC27A}"/>
              </a:ext>
            </a:extLst>
          </p:cNvPr>
          <p:cNvSpPr txBox="1"/>
          <p:nvPr/>
        </p:nvSpPr>
        <p:spPr>
          <a:xfrm rot="16200000">
            <a:off x="2847150" y="4883634"/>
            <a:ext cx="3538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how satisfied will residents be?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5CF537-C646-D8F0-2866-78E1C9F9823A}"/>
              </a:ext>
            </a:extLst>
          </p:cNvPr>
          <p:cNvCxnSpPr/>
          <p:nvPr/>
        </p:nvCxnSpPr>
        <p:spPr>
          <a:xfrm>
            <a:off x="5686425" y="4572000"/>
            <a:ext cx="624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4A4F46-9C78-B6DE-D992-81F8E5E16CF5}"/>
              </a:ext>
            </a:extLst>
          </p:cNvPr>
          <p:cNvCxnSpPr/>
          <p:nvPr/>
        </p:nvCxnSpPr>
        <p:spPr>
          <a:xfrm>
            <a:off x="5686425" y="5638800"/>
            <a:ext cx="624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CE2950-BC59-675F-9C78-81DE4A343455}"/>
              </a:ext>
            </a:extLst>
          </p:cNvPr>
          <p:cNvSpPr txBox="1"/>
          <p:nvPr/>
        </p:nvSpPr>
        <p:spPr>
          <a:xfrm rot="16200000">
            <a:off x="5007643" y="5969094"/>
            <a:ext cx="96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not at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1F78D-3CEE-0136-C5CE-7C2DFD62A98F}"/>
              </a:ext>
            </a:extLst>
          </p:cNvPr>
          <p:cNvSpPr txBox="1"/>
          <p:nvPr/>
        </p:nvSpPr>
        <p:spPr>
          <a:xfrm rot="16200000">
            <a:off x="4847074" y="4941986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moderately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5C39E6-5F51-DDD1-5E82-FEF034104662}"/>
              </a:ext>
            </a:extLst>
          </p:cNvPr>
          <p:cNvSpPr txBox="1"/>
          <p:nvPr/>
        </p:nvSpPr>
        <p:spPr>
          <a:xfrm rot="16200000">
            <a:off x="4867429" y="3918586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completely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5D5E8-CFAA-0C36-EE00-87BD1B5700B6}"/>
              </a:ext>
            </a:extLst>
          </p:cNvPr>
          <p:cNvCxnSpPr/>
          <p:nvPr/>
        </p:nvCxnSpPr>
        <p:spPr>
          <a:xfrm>
            <a:off x="7629525" y="3657600"/>
            <a:ext cx="0" cy="2876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E55404-EDBF-226B-E8A7-6492445EFEC2}"/>
              </a:ext>
            </a:extLst>
          </p:cNvPr>
          <p:cNvCxnSpPr/>
          <p:nvPr/>
        </p:nvCxnSpPr>
        <p:spPr>
          <a:xfrm>
            <a:off x="9982200" y="3657600"/>
            <a:ext cx="0" cy="2876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4C87DC-49FD-D877-4DEB-B22C2BBD9D2B}"/>
              </a:ext>
            </a:extLst>
          </p:cNvPr>
          <p:cNvSpPr txBox="1"/>
          <p:nvPr/>
        </p:nvSpPr>
        <p:spPr>
          <a:xfrm>
            <a:off x="6043765" y="3236097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none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B5DB39-3390-D5CA-650D-CEF15756B983}"/>
              </a:ext>
            </a:extLst>
          </p:cNvPr>
          <p:cNvSpPr txBox="1"/>
          <p:nvPr/>
        </p:nvSpPr>
        <p:spPr>
          <a:xfrm>
            <a:off x="8070766" y="3217634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FDB46-9D71-A83F-F83F-639C9975DF7D}"/>
              </a:ext>
            </a:extLst>
          </p:cNvPr>
          <p:cNvSpPr txBox="1"/>
          <p:nvPr/>
        </p:nvSpPr>
        <p:spPr>
          <a:xfrm>
            <a:off x="10097767" y="3199171"/>
            <a:ext cx="12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 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B6D078-8E13-92F7-46C5-04B8C2AB5186}"/>
                  </a:ext>
                </a:extLst>
              </p:cNvPr>
              <p:cNvSpPr txBox="1"/>
              <p:nvPr/>
            </p:nvSpPr>
            <p:spPr>
              <a:xfrm>
                <a:off x="6190920" y="3875357"/>
                <a:ext cx="873043" cy="429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B6D078-8E13-92F7-46C5-04B8C2AB5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20" y="3875357"/>
                <a:ext cx="873043" cy="429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6CE49-E8D3-7117-D398-38024A7D81D0}"/>
                  </a:ext>
                </a:extLst>
              </p:cNvPr>
              <p:cNvSpPr txBox="1"/>
              <p:nvPr/>
            </p:nvSpPr>
            <p:spPr>
              <a:xfrm>
                <a:off x="10639425" y="5877037"/>
                <a:ext cx="873043" cy="41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6CE49-E8D3-7117-D398-38024A7D8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425" y="5877037"/>
                <a:ext cx="873043" cy="416332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B622A8-4AB8-4DB7-9A4D-4004BDF76DF5}"/>
                  </a:ext>
                </a:extLst>
              </p:cNvPr>
              <p:cNvSpPr txBox="1"/>
              <p:nvPr/>
            </p:nvSpPr>
            <p:spPr>
              <a:xfrm>
                <a:off x="10432807" y="3882186"/>
                <a:ext cx="873043" cy="417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B622A8-4AB8-4DB7-9A4D-4004BDF76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2807" y="3882186"/>
                <a:ext cx="873043" cy="417487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008B9-A5AF-C9D9-2B76-F7F57150BF48}"/>
                  </a:ext>
                </a:extLst>
              </p:cNvPr>
              <p:cNvSpPr txBox="1"/>
              <p:nvPr/>
            </p:nvSpPr>
            <p:spPr>
              <a:xfrm>
                <a:off x="8369341" y="3887860"/>
                <a:ext cx="873043" cy="417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C008B9-A5AF-C9D9-2B76-F7F57150B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341" y="3887860"/>
                <a:ext cx="873043" cy="417487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F85176-91B0-545D-0935-196AD65C58C7}"/>
                  </a:ext>
                </a:extLst>
              </p:cNvPr>
              <p:cNvSpPr txBox="1"/>
              <p:nvPr/>
            </p:nvSpPr>
            <p:spPr>
              <a:xfrm>
                <a:off x="6201098" y="5794856"/>
                <a:ext cx="873043" cy="421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F85176-91B0-545D-0935-196AD65C5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98" y="5794856"/>
                <a:ext cx="873043" cy="421397"/>
              </a:xfrm>
              <a:prstGeom prst="rect">
                <a:avLst/>
              </a:prstGeom>
              <a:blipFill>
                <a:blip r:embed="rId6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993C06-2FA1-D3BB-4561-0AC180E651F7}"/>
                  </a:ext>
                </a:extLst>
              </p:cNvPr>
              <p:cNvSpPr txBox="1"/>
              <p:nvPr/>
            </p:nvSpPr>
            <p:spPr>
              <a:xfrm>
                <a:off x="6183352" y="4863794"/>
                <a:ext cx="873043" cy="429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993C06-2FA1-D3BB-4561-0AC180E65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352" y="4863794"/>
                <a:ext cx="873043" cy="4299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D0CAA0-7E05-45E5-F836-7EED333C937B}"/>
                  </a:ext>
                </a:extLst>
              </p:cNvPr>
              <p:cNvSpPr txBox="1"/>
              <p:nvPr/>
            </p:nvSpPr>
            <p:spPr>
              <a:xfrm>
                <a:off x="8363012" y="4895091"/>
                <a:ext cx="873043" cy="429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D0CAA0-7E05-45E5-F836-7EED333C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012" y="4895091"/>
                <a:ext cx="873043" cy="429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E2FB06-AABE-5F40-52CF-AC8ABBC37EA1}"/>
                  </a:ext>
                </a:extLst>
              </p:cNvPr>
              <p:cNvSpPr txBox="1"/>
              <p:nvPr/>
            </p:nvSpPr>
            <p:spPr>
              <a:xfrm>
                <a:off x="10542672" y="4926388"/>
                <a:ext cx="873043" cy="429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E2FB06-AABE-5F40-52CF-AC8ABBC3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672" y="4926388"/>
                <a:ext cx="873043" cy="4299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2C1589-5727-8157-4BD7-368E9642E472}"/>
                  </a:ext>
                </a:extLst>
              </p:cNvPr>
              <p:cNvSpPr txBox="1"/>
              <p:nvPr/>
            </p:nvSpPr>
            <p:spPr>
              <a:xfrm>
                <a:off x="8451933" y="5900537"/>
                <a:ext cx="87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2C1589-5727-8157-4BD7-368E9642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933" y="5900537"/>
                <a:ext cx="8730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33D1CB9-F4F4-2B3D-0184-78295C85B6CB}"/>
              </a:ext>
            </a:extLst>
          </p:cNvPr>
          <p:cNvSpPr txBox="1">
            <a:spLocks/>
          </p:cNvSpPr>
          <p:nvPr/>
        </p:nvSpPr>
        <p:spPr>
          <a:xfrm>
            <a:off x="0" y="964276"/>
            <a:ext cx="4267200" cy="589372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Imagine the mayor of a city trying to decide how big of a budget to give to his department of sanitation.</a:t>
            </a:r>
          </a:p>
          <a:p>
            <a:pPr marL="0" indent="0">
              <a:buNone/>
            </a:pPr>
            <a:r>
              <a:rPr lang="en-US" sz="1600" dirty="0"/>
              <a:t>Suppose that for any given size of the budget, the mayor is uncertain about two things: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How much independent political power will the Commissioner of Sanitation amass by selectively handing out contracts?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How satisfied will city resident’s be with the cleanliness of the city’s streets and sidewalks? </a:t>
            </a:r>
          </a:p>
        </p:txBody>
      </p:sp>
    </p:spTree>
    <p:extLst>
      <p:ext uri="{BB962C8B-B14F-4D97-AF65-F5344CB8AC3E}">
        <p14:creationId xmlns:p14="http://schemas.microsoft.com/office/powerpoint/2010/main" val="2826980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DF82E-D1BF-3240-6A3B-DCEA3769C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7AB865-CDD9-CE10-72B2-D567ED7DB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4AD7B-0107-67FB-9F4E-485D1712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98EA6B-170D-E442-965F-C6A6488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35595E-1A19-940C-25F6-6090B823E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2FFAE1-5A82-5953-B6B6-AEE6542E4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63F88-962F-1ED4-4ABC-7AE825D6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EE8DC-E80D-DC3F-3EEC-A52C7B04E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DB02F8-18C8-3701-96F1-16A90604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BC8EC6-439F-F6A5-8893-4185509FE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824F9CD-832A-8A31-DEA7-83C32D57C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FC1A6-F351-7B2E-56B1-7B7677D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69EFD5-19F7-57A7-4DED-4D53CCE53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50772673-5BC7-75C6-283C-7668C05C7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25A19-C70B-FD01-EEBD-B87E605C5BE2}"/>
              </a:ext>
            </a:extLst>
          </p:cNvPr>
          <p:cNvSpPr txBox="1"/>
          <p:nvPr/>
        </p:nvSpPr>
        <p:spPr>
          <a:xfrm>
            <a:off x="2371335" y="404028"/>
            <a:ext cx="8534759" cy="6049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Motivation &amp; Example – the Guardianship Dilemma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Joint Uncertainty, Joint Events, Joint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Marginal Uncertainty, Marginal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Conditional Uncertainty, Conditional Probability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</a:rPr>
              <a:t>The Marginal-Conditional Method of Modeling Joint Uncertainty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F7CF9B-D8BF-FBB6-1796-B8BFABED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6F0DDCA-E30C-D49C-61F7-CBA9D6C6F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9908" y="470790"/>
            <a:ext cx="914400" cy="9144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24FF1208-1C60-DD9E-0137-7C25F0523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9908" y="15109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36DFE-F78E-763E-2480-8C6001A6B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2710-9DE1-E8F8-0D40-7BAB8E6B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216C93-6775-D99E-BAAC-87012F54EE71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3997E-12EE-7ED1-6301-2E63BBFDC3E7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7BB5F-3926-CD81-2F89-B5F5A6644011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988290-3F0D-080F-C372-6354185892B2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F03DB-C634-8BAE-D404-2094D34CB0A2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5C0C5-858A-8C1A-F491-BB2CBE47E215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20B5F-C1B0-5982-4F8F-724B8D5026CF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820AB-5579-8626-8F06-90552C5A6D00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F3A19-4206-3388-B9B9-AD0B40050A8E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8C79DD-C5C7-DBBC-E13F-7487E21D3282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681FF8-76AD-6276-37AF-03830C0503EE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949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9C98B-252F-5E1E-F576-CF86949FB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54FB-B93F-3502-433F-052BA0D4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E317A-E2E2-7A37-C240-1CDE2A00B160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15A02-5EB1-26AB-A519-802AE85CAFEB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BC2F72-AC35-6D27-8DAF-CE69D1D05B17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075163-6BF4-1D54-5C17-ECA8321D2004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DEFDBD-ACD8-85C7-1376-A98C43306A2E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64DEC-C183-A9D8-76A2-D260EF887F51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076A9-6C1E-241B-57DC-BB34F9091873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CD3BC-AC6D-7FDA-C922-D2BDB9CF02F6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B761CE-309B-5432-3499-78F5AF496231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D25DE5-E7BE-314A-D093-2B763337B57B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748FAF-A876-16E4-3134-80FCCA072622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EE259C0-2A85-8E7F-1003-94A22863B52C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C800BCDF-0D55-81B7-ADD5-035844C95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3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0FD2F-9EF2-4432-5D62-AEE103C0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EBB2-07A6-B43C-9628-0EC2E49A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5B156-DAA7-C73A-7E9A-8894844ED4A2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DBFDF-6255-E2BB-A023-7C52C3878B2A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36D792-7116-5099-E3B1-7D8F455C56F2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368989-F4C2-1B4D-047D-972ADC9E9862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2FF17-11DA-F6A3-4999-E66B137C5B11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5D9B1-C598-5671-6C3C-980B8C09AAD7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6192BB-F1EF-D106-5530-CDA0794A1702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5F70F0-65C8-CB43-2CEA-AB30687F6D17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77786-5CC7-EC3F-8BF7-E67A959476D4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C57E4F-5C80-E082-2E13-89A05A867AAB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39A618-A63B-4BD4-1D7F-5B37E689F435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A8E1DFC-503A-C1B4-01A8-E57CED40485D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B1F889ED-8855-9B4E-0356-92535830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07D43342-32F1-7CBC-A956-D48AB07DF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7258455" y="1937098"/>
            <a:ext cx="685534" cy="91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3757F9-9FB4-960B-51EA-F5346DD2254A}"/>
              </a:ext>
            </a:extLst>
          </p:cNvPr>
          <p:cNvSpPr txBox="1"/>
          <p:nvPr/>
        </p:nvSpPr>
        <p:spPr>
          <a:xfrm>
            <a:off x="6265001" y="5693101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chief executive</a:t>
            </a:r>
          </a:p>
        </p:txBody>
      </p:sp>
    </p:spTree>
    <p:extLst>
      <p:ext uri="{BB962C8B-B14F-4D97-AF65-F5344CB8AC3E}">
        <p14:creationId xmlns:p14="http://schemas.microsoft.com/office/powerpoint/2010/main" val="1760431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97783-3D2C-90CD-AC75-9A2CCA935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518E-BBE6-5F08-762E-269C087A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9D2AB-4879-5AAC-AE3E-0948EA8D167C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95F1C-A330-CEA3-2942-5BAF0D1D5617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5E3CCA-6224-9FD2-D812-B84B7612BD5B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478179-49E9-4C87-1D84-63F559E375E5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F9008E-B1F5-A198-92CB-6AA6FA5ACDAB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B2C1-32F8-7FD8-082A-2E6A1B3F3F38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74553-69FF-AB13-0825-115D604191C0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FA478-57CA-4CE1-CA33-5C618E99376D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8F49F-5002-9DDA-69CA-957F19DA6211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EE9250-334C-C9ED-A1E2-D990F233F42C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A76121-E34A-D38D-AD7E-29CF831DB0BD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DF947AE-9F85-1B8F-6B6F-1B584F4B963A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6B2B82FA-40F5-C8E8-C08C-28A14D164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0B07A225-989B-F306-E70B-5FA039184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7258455" y="1937098"/>
            <a:ext cx="685534" cy="91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7B4DBA-8203-3113-803A-C8EA0CFB4128}"/>
              </a:ext>
            </a:extLst>
          </p:cNvPr>
          <p:cNvSpPr txBox="1"/>
          <p:nvPr/>
        </p:nvSpPr>
        <p:spPr>
          <a:xfrm>
            <a:off x="6265001" y="5693101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chief executive</a:t>
            </a:r>
          </a:p>
        </p:txBody>
      </p:sp>
      <p:pic>
        <p:nvPicPr>
          <p:cNvPr id="24" name="Picture 23" descr="Athletic woman thumbs up smiling">
            <a:extLst>
              <a:ext uri="{FF2B5EF4-FFF2-40B4-BE49-F238E27FC236}">
                <a16:creationId xmlns:a16="http://schemas.microsoft.com/office/drawing/2014/main" id="{CB96D130-32D7-D3FE-773F-B4968A984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06" y="2337517"/>
            <a:ext cx="1250196" cy="33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7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24103D-6179-D93F-958E-F214AEAFB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4780-60D2-6B1E-80C7-D547496F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0948E-1AD9-D90C-67EF-DCF8A2B05F97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21A6E-8127-1521-9344-C49079D53897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D5A83-5995-4145-B5BA-3599D21069CF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C75BCE-7F21-961E-24FA-EE99920EB532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9464A-1D9F-D8B6-5158-767EA95A6A93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399CA-6617-E7EA-5883-248867D16C13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C5E49-CB6C-5B19-D0D7-6EBAE4DF383F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77138C-D8E7-444A-67AA-29A1941EFE2C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226F62-086A-BD90-53B4-C857081F30FA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09FA10-2B48-9F80-2187-2AB08513A3DB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AEB09C-137F-5390-5D76-E8390ACF1AA4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152D92C-BC4B-5771-2B36-C4BD377DA743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82688B67-5073-53CE-5A28-BC3B0A5B2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2B4342B5-BD65-17AC-9230-122B684FC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7258455" y="1937098"/>
            <a:ext cx="685534" cy="91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AA6108-7CC5-520C-8006-BD445B0B70BF}"/>
              </a:ext>
            </a:extLst>
          </p:cNvPr>
          <p:cNvSpPr txBox="1"/>
          <p:nvPr/>
        </p:nvSpPr>
        <p:spPr>
          <a:xfrm>
            <a:off x="6265001" y="5693101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chief executive</a:t>
            </a:r>
          </a:p>
        </p:txBody>
      </p:sp>
      <p:pic>
        <p:nvPicPr>
          <p:cNvPr id="24" name="Picture 23" descr="Athletic woman thumbs up smiling">
            <a:extLst>
              <a:ext uri="{FF2B5EF4-FFF2-40B4-BE49-F238E27FC236}">
                <a16:creationId xmlns:a16="http://schemas.microsoft.com/office/drawing/2014/main" id="{523B8941-489B-9A49-D809-BA99F4E66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06" y="2337517"/>
            <a:ext cx="1250196" cy="3385543"/>
          </a:xfrm>
          <a:prstGeom prst="rect">
            <a:avLst/>
          </a:prstGeom>
        </p:spPr>
      </p:pic>
      <p:pic>
        <p:nvPicPr>
          <p:cNvPr id="22" name="Picture 21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5AE971F3-2DEC-4F15-7758-226606FEB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3981394" y="1980267"/>
            <a:ext cx="645055" cy="959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606A82-EB94-3BD2-9B47-53E18FEEA5E7}"/>
              </a:ext>
            </a:extLst>
          </p:cNvPr>
          <p:cNvSpPr txBox="1"/>
          <p:nvPr/>
        </p:nvSpPr>
        <p:spPr>
          <a:xfrm>
            <a:off x="3064936" y="5533573"/>
            <a:ext cx="2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head of internal security bureau</a:t>
            </a:r>
          </a:p>
        </p:txBody>
      </p:sp>
    </p:spTree>
    <p:extLst>
      <p:ext uri="{BB962C8B-B14F-4D97-AF65-F5344CB8AC3E}">
        <p14:creationId xmlns:p14="http://schemas.microsoft.com/office/powerpoint/2010/main" val="41413034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23BAB-8FA6-FAB3-887B-E68D87B7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AA12-6C0F-9533-A98E-628A84CD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682B0-9D98-36BE-EE8D-D2BCEC47E3EB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FE73B-4352-A390-DEB3-AF24DB584070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374488-E006-3BB4-8AE9-197261F244B8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ED165B-1079-1317-13C1-42FB34951E86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715F5-1316-684D-D98F-FF4B931B1C5F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FDB6D-E8C3-3A35-78BE-CF0ED6957049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9AE29-58CE-8558-FF75-7098019027CA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A695F-08BD-B651-1D4D-AD375D70A1D2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8B382-ADF6-9204-3FD4-A626E9090FDA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15EBF8-36F0-1961-69BF-185DDBB8A313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AFFED1-4C54-1E60-AEFD-7767C5BAC3C7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F41050B-8861-55D0-A377-FED3276A3568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7F1125E5-F6AC-5301-6603-91ADF9F6E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99583274-BE64-E406-387D-0E9D249E0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7258455" y="1937098"/>
            <a:ext cx="685534" cy="91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64A530-0A75-8EFA-F24F-B1BB01308176}"/>
              </a:ext>
            </a:extLst>
          </p:cNvPr>
          <p:cNvSpPr txBox="1"/>
          <p:nvPr/>
        </p:nvSpPr>
        <p:spPr>
          <a:xfrm>
            <a:off x="6265001" y="5693101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chief executive</a:t>
            </a:r>
          </a:p>
        </p:txBody>
      </p:sp>
      <p:pic>
        <p:nvPicPr>
          <p:cNvPr id="24" name="Picture 23" descr="Athletic woman thumbs up smiling">
            <a:extLst>
              <a:ext uri="{FF2B5EF4-FFF2-40B4-BE49-F238E27FC236}">
                <a16:creationId xmlns:a16="http://schemas.microsoft.com/office/drawing/2014/main" id="{0A8B608C-3E3A-E415-6B0F-B0978568B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06" y="2337517"/>
            <a:ext cx="1250196" cy="3385543"/>
          </a:xfrm>
          <a:prstGeom prst="rect">
            <a:avLst/>
          </a:prstGeom>
        </p:spPr>
      </p:pic>
      <p:pic>
        <p:nvPicPr>
          <p:cNvPr id="22" name="Picture 21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3BC3731B-E834-955C-BE92-DE98041A4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3981394" y="1980267"/>
            <a:ext cx="645055" cy="959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90F9B7-A827-9D21-2DC4-7545914B1C61}"/>
              </a:ext>
            </a:extLst>
          </p:cNvPr>
          <p:cNvSpPr txBox="1"/>
          <p:nvPr/>
        </p:nvSpPr>
        <p:spPr>
          <a:xfrm>
            <a:off x="3064936" y="5533573"/>
            <a:ext cx="2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head of internal security bureau</a:t>
            </a:r>
          </a:p>
        </p:txBody>
      </p:sp>
      <p:pic>
        <p:nvPicPr>
          <p:cNvPr id="23" name="Graphic 22" descr="Speech outline">
            <a:extLst>
              <a:ext uri="{FF2B5EF4-FFF2-40B4-BE49-F238E27FC236}">
                <a16:creationId xmlns:a16="http://schemas.microsoft.com/office/drawing/2014/main" id="{D387C19D-923D-63FC-C6F3-DCD25D9CB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5240" y="634347"/>
            <a:ext cx="2994954" cy="19412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672078-6F2C-9236-D99E-D8F0B1D1F8CC}"/>
              </a:ext>
            </a:extLst>
          </p:cNvPr>
          <p:cNvSpPr txBox="1"/>
          <p:nvPr/>
        </p:nvSpPr>
        <p:spPr>
          <a:xfrm>
            <a:off x="5253250" y="1302011"/>
            <a:ext cx="190706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How’s it going?</a:t>
            </a:r>
          </a:p>
        </p:txBody>
      </p:sp>
    </p:spTree>
    <p:extLst>
      <p:ext uri="{BB962C8B-B14F-4D97-AF65-F5344CB8AC3E}">
        <p14:creationId xmlns:p14="http://schemas.microsoft.com/office/powerpoint/2010/main" val="2226858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F6610-AF0A-7F8C-74AA-CAC2EA11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C657-9795-730E-01E7-A0DF32B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78FB4-07E5-47E5-5EA6-90B669623616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571D2-1AE5-DE54-31B1-850D5774B0B2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45A9EA-42B9-1771-A56B-D90BA6E85F2D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E9E345-E1AA-C33C-3020-5EC094EA517C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2A40E-1FD8-D484-8429-1A52D5756F1B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97D2F-C602-76C8-0A7A-E3C0D170CA5A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43C9A-863B-60F2-58B1-98EA538002C4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4B8B-C1C1-5826-FC67-26FA7FC56A59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DB646-8E43-E5AA-1C17-5BD9EC9D8583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2951B9-89B5-F0EB-E3B4-EEE2F335A388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514807-EF2E-5BBF-56DF-C99622726DB2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ACC12D4-C5D8-CA2B-B7FF-19B915CA07B1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E9E5E2BF-C50C-A954-06F4-234F1D17E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2D8AFB03-7C75-8DC0-A77E-87DBBC1B1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7258455" y="1937098"/>
            <a:ext cx="685534" cy="91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8C6C03-1BBC-FAEC-A060-426A02281EDD}"/>
              </a:ext>
            </a:extLst>
          </p:cNvPr>
          <p:cNvSpPr txBox="1"/>
          <p:nvPr/>
        </p:nvSpPr>
        <p:spPr>
          <a:xfrm>
            <a:off x="6265001" y="5693101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chief executive</a:t>
            </a:r>
          </a:p>
        </p:txBody>
      </p:sp>
      <p:pic>
        <p:nvPicPr>
          <p:cNvPr id="24" name="Picture 23" descr="Athletic woman thumbs up smiling">
            <a:extLst>
              <a:ext uri="{FF2B5EF4-FFF2-40B4-BE49-F238E27FC236}">
                <a16:creationId xmlns:a16="http://schemas.microsoft.com/office/drawing/2014/main" id="{32F2D2A8-59AD-3E6C-FD7B-28F2A60A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06" y="2337517"/>
            <a:ext cx="1250196" cy="3385543"/>
          </a:xfrm>
          <a:prstGeom prst="rect">
            <a:avLst/>
          </a:prstGeom>
        </p:spPr>
      </p:pic>
      <p:pic>
        <p:nvPicPr>
          <p:cNvPr id="22" name="Picture 21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48FD2698-315F-F9DB-C4C7-169BB0801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3981394" y="1980267"/>
            <a:ext cx="645055" cy="959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220AAE-B620-E858-2E80-0311C6C124D3}"/>
              </a:ext>
            </a:extLst>
          </p:cNvPr>
          <p:cNvSpPr txBox="1"/>
          <p:nvPr/>
        </p:nvSpPr>
        <p:spPr>
          <a:xfrm>
            <a:off x="3064936" y="5533573"/>
            <a:ext cx="2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head of internal security bureau</a:t>
            </a:r>
          </a:p>
        </p:txBody>
      </p:sp>
      <p:pic>
        <p:nvPicPr>
          <p:cNvPr id="23" name="Graphic 22" descr="Speech outline">
            <a:extLst>
              <a:ext uri="{FF2B5EF4-FFF2-40B4-BE49-F238E27FC236}">
                <a16:creationId xmlns:a16="http://schemas.microsoft.com/office/drawing/2014/main" id="{82AA0A49-C77B-C0FC-BA21-C3F9E4B46C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241828" y="946552"/>
            <a:ext cx="2994954" cy="19412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96AB03-26F3-7359-8263-4372A0066E85}"/>
              </a:ext>
            </a:extLst>
          </p:cNvPr>
          <p:cNvSpPr txBox="1"/>
          <p:nvPr/>
        </p:nvSpPr>
        <p:spPr>
          <a:xfrm>
            <a:off x="4706399" y="1507661"/>
            <a:ext cx="20992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Terrible.  I couldn’t sleep last night</a:t>
            </a:r>
          </a:p>
        </p:txBody>
      </p:sp>
    </p:spTree>
    <p:extLst>
      <p:ext uri="{BB962C8B-B14F-4D97-AF65-F5344CB8AC3E}">
        <p14:creationId xmlns:p14="http://schemas.microsoft.com/office/powerpoint/2010/main" val="265339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34FC0-19BA-DE93-754C-482D03958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4EF544-27A0-4D89-6A8A-E482EAAB85CE}"/>
              </a:ext>
            </a:extLst>
          </p:cNvPr>
          <p:cNvGrpSpPr/>
          <p:nvPr/>
        </p:nvGrpSpPr>
        <p:grpSpPr>
          <a:xfrm>
            <a:off x="175026" y="201403"/>
            <a:ext cx="5151477" cy="6271116"/>
            <a:chOff x="175026" y="201402"/>
            <a:chExt cx="6086724" cy="74096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45B9D7-7FCB-DD1C-2A84-C10E277AF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026" y="201402"/>
              <a:ext cx="6001588" cy="228631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F7942A-747A-D656-5B79-4631FD7C05CF}"/>
                </a:ext>
              </a:extLst>
            </p:cNvPr>
            <p:cNvSpPr/>
            <p:nvPr/>
          </p:nvSpPr>
          <p:spPr>
            <a:xfrm>
              <a:off x="3470787" y="2182761"/>
              <a:ext cx="2705827" cy="304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B851ED-0366-FCDE-0A08-3637B20F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315" y="2487721"/>
              <a:ext cx="6072435" cy="5123314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54A34-773B-B244-6C71-BE2BC8373476}"/>
              </a:ext>
            </a:extLst>
          </p:cNvPr>
          <p:cNvSpPr/>
          <p:nvPr/>
        </p:nvSpPr>
        <p:spPr>
          <a:xfrm>
            <a:off x="3935506" y="6212541"/>
            <a:ext cx="1470212" cy="2599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D5AAA-C91A-88D9-7C9C-44D29A754699}"/>
              </a:ext>
            </a:extLst>
          </p:cNvPr>
          <p:cNvSpPr txBox="1"/>
          <p:nvPr/>
        </p:nvSpPr>
        <p:spPr>
          <a:xfrm>
            <a:off x="5735480" y="1168912"/>
            <a:ext cx="5112774" cy="20313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In the shortest and simplest terms possible...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What’s the most basic and important difference between the existing literature’s analysis of the Guardianship Dilemma and the implications of McMahon and Slantchev’s model of the Guardianship Dilemma?</a:t>
            </a:r>
          </a:p>
        </p:txBody>
      </p:sp>
    </p:spTree>
    <p:extLst>
      <p:ext uri="{BB962C8B-B14F-4D97-AF65-F5344CB8AC3E}">
        <p14:creationId xmlns:p14="http://schemas.microsoft.com/office/powerpoint/2010/main" val="3827357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A2ADD-2E62-D1C7-C28A-85484CFD3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A53E-EC94-C2CB-F4A6-AA6F6DBD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FD8A31-A3E6-4550-6DA8-57D9BA607EA9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7D510-56EB-88EA-46A8-77F1245A7357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3A6358-39E9-1726-529C-4878AC723725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04D3E3-064D-294E-D8DF-8ACB633D016F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6F42F-98BE-A270-1ED2-FEF76068C8E7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076DB-D7EE-9CAA-B8DC-2A8DE7A88054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EAF8F-084A-51D6-6C5C-49F8E2447864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C9754-B4EE-095C-0D6D-7C9440612878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2B3980-0F0B-B1B0-5DF1-4AD1FDC8E234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EFE3D5-E30B-B390-789E-CDDBDC6AB29C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3701-33A8-8D14-14BC-C8B45B5279E3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DA6C104-38BB-A24B-7DBC-A18290C6B0D7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7B9B96EE-E282-2822-8DCB-F73FD9012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7F9B389E-9F15-1228-F4DD-EA7F6D88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7258455" y="1937098"/>
            <a:ext cx="685534" cy="91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6EE006-0F95-5308-6E1D-11A07663AE70}"/>
              </a:ext>
            </a:extLst>
          </p:cNvPr>
          <p:cNvSpPr txBox="1"/>
          <p:nvPr/>
        </p:nvSpPr>
        <p:spPr>
          <a:xfrm>
            <a:off x="6265001" y="5693101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chief executive</a:t>
            </a:r>
          </a:p>
        </p:txBody>
      </p:sp>
      <p:pic>
        <p:nvPicPr>
          <p:cNvPr id="24" name="Picture 23" descr="Athletic woman thumbs up smiling">
            <a:extLst>
              <a:ext uri="{FF2B5EF4-FFF2-40B4-BE49-F238E27FC236}">
                <a16:creationId xmlns:a16="http://schemas.microsoft.com/office/drawing/2014/main" id="{B9896F2C-EBB0-8B2A-7CCA-EF45D1E84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06" y="2337517"/>
            <a:ext cx="1250196" cy="3385543"/>
          </a:xfrm>
          <a:prstGeom prst="rect">
            <a:avLst/>
          </a:prstGeom>
        </p:spPr>
      </p:pic>
      <p:pic>
        <p:nvPicPr>
          <p:cNvPr id="22" name="Picture 21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35070EF6-709B-D05E-B5B9-7BF82411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3981394" y="1980267"/>
            <a:ext cx="645055" cy="959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49D1CC-6B38-035B-C1F9-7B19BCEA94B9}"/>
              </a:ext>
            </a:extLst>
          </p:cNvPr>
          <p:cNvSpPr txBox="1"/>
          <p:nvPr/>
        </p:nvSpPr>
        <p:spPr>
          <a:xfrm>
            <a:off x="3064936" y="5533573"/>
            <a:ext cx="2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head of internal security bureau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6DD5D-B9EA-0900-096B-854E2CEF9552}"/>
              </a:ext>
            </a:extLst>
          </p:cNvPr>
          <p:cNvSpPr txBox="1"/>
          <p:nvPr/>
        </p:nvSpPr>
        <p:spPr>
          <a:xfrm>
            <a:off x="4819711" y="13381"/>
            <a:ext cx="209927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think the neighboring country is going to invade us, and I’m worried the military might perform poorly in a war</a:t>
            </a:r>
          </a:p>
        </p:txBody>
      </p:sp>
      <p:pic>
        <p:nvPicPr>
          <p:cNvPr id="23" name="Graphic 22" descr="Speech outline">
            <a:extLst>
              <a:ext uri="{FF2B5EF4-FFF2-40B4-BE49-F238E27FC236}">
                <a16:creationId xmlns:a16="http://schemas.microsoft.com/office/drawing/2014/main" id="{0ED1F2A1-B528-30F1-15DF-AE3429652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373948" y="-920761"/>
            <a:ext cx="2994954" cy="49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279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A9D4E-7840-E9E3-860A-D05CD462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8308-E0DF-DD57-892B-7D140F0D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B7E5B-E7B0-28C6-D422-59EB6AE761FC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D537B-0EE2-4210-C7AE-DBB5C8DE0063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97F98-C722-353E-4FFA-331003141A7A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98F5C5-B90D-AB6B-48F1-1CF231A6113A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2AD1C-1944-BC85-304C-DCF7DA32CACA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BDE85-DC94-A85B-61A5-C826AD005C57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D6E24-B391-0C9F-4DF6-89D7DBDB694E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23AEEB-E20D-357E-436C-D1279859FB1F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3F66B-C08F-0676-BD21-9BCB8459D91B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EB05CC-A41F-3FDD-1275-81D13E2A0FED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894576-B48F-CB64-5879-8EAAE1592396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CCF1369-93AA-6EFD-54D4-0BBEA0D0034E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B14CAF41-04A5-E673-673C-5CAEE1450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340F8021-8D7B-D91E-DB11-F94A24574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7258455" y="1937098"/>
            <a:ext cx="685534" cy="91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B660E9-9D33-2B2B-E7BA-1403DFA457D1}"/>
              </a:ext>
            </a:extLst>
          </p:cNvPr>
          <p:cNvSpPr txBox="1"/>
          <p:nvPr/>
        </p:nvSpPr>
        <p:spPr>
          <a:xfrm>
            <a:off x="6265001" y="5693101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chief executive</a:t>
            </a:r>
          </a:p>
        </p:txBody>
      </p:sp>
      <p:pic>
        <p:nvPicPr>
          <p:cNvPr id="24" name="Picture 23" descr="Athletic woman thumbs up smiling">
            <a:extLst>
              <a:ext uri="{FF2B5EF4-FFF2-40B4-BE49-F238E27FC236}">
                <a16:creationId xmlns:a16="http://schemas.microsoft.com/office/drawing/2014/main" id="{A87B3435-3A7E-C503-FB3C-5B23D0060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06" y="2337517"/>
            <a:ext cx="1250196" cy="3385543"/>
          </a:xfrm>
          <a:prstGeom prst="rect">
            <a:avLst/>
          </a:prstGeom>
        </p:spPr>
      </p:pic>
      <p:pic>
        <p:nvPicPr>
          <p:cNvPr id="22" name="Picture 21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BB21397A-A894-D1CA-C737-282BF08DB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3981394" y="1980267"/>
            <a:ext cx="645055" cy="959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519DF-1AAB-35B3-446E-8D5FB7652EAC}"/>
              </a:ext>
            </a:extLst>
          </p:cNvPr>
          <p:cNvSpPr txBox="1"/>
          <p:nvPr/>
        </p:nvSpPr>
        <p:spPr>
          <a:xfrm>
            <a:off x="3064936" y="5533573"/>
            <a:ext cx="2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head of internal security bureau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5B551-4402-A124-4231-945BC1D0C205}"/>
              </a:ext>
            </a:extLst>
          </p:cNvPr>
          <p:cNvSpPr txBox="1"/>
          <p:nvPr/>
        </p:nvSpPr>
        <p:spPr>
          <a:xfrm>
            <a:off x="4894149" y="1081510"/>
            <a:ext cx="209927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Beria, you ignorant %&amp;@#$#@%!</a:t>
            </a:r>
          </a:p>
        </p:txBody>
      </p:sp>
      <p:pic>
        <p:nvPicPr>
          <p:cNvPr id="23" name="Graphic 22" descr="Speech outline">
            <a:extLst>
              <a:ext uri="{FF2B5EF4-FFF2-40B4-BE49-F238E27FC236}">
                <a16:creationId xmlns:a16="http://schemas.microsoft.com/office/drawing/2014/main" id="{E8FEE437-C875-D573-A010-C68E0D3FF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0463" y="304908"/>
            <a:ext cx="2994954" cy="2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44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2CC7C-B1C0-6CE2-2470-3EDA3FB45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A144-A637-18B8-6549-98AAE051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5569FB-8407-88B3-1B33-F1F234044216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ADB19-61A7-AFEB-6D8D-E99435741A0B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E2CFEE-4A43-242B-A065-F521A26410AB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DEFA13-E6AE-B7DB-F9C5-A05A9870E2F0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9C1A7-E60B-3A78-8B5A-D6E445E9771A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9EE91-A3FE-E9D7-7A7D-5E99438E9CB9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1564C-BA9C-BC86-A8F1-166EC8A5BB1B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926AB-06E8-C2EB-EF73-9FF910F05A0B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47D53-0F5D-4BC8-E919-71A0622117A3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A0EB8E-D635-A3A9-7E11-07052D575FFB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B685F9-24E2-C521-A9F1-DE08E0E6CD88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6C61C0C-4875-7CAC-02D2-32C71D858B5C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62C1B798-35CB-9078-0D09-717BEAF6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5E7AC8EE-C1FF-CDAB-FC6C-8A73150A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7258455" y="1937098"/>
            <a:ext cx="685534" cy="91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EAB78F-D5D1-4093-6EDF-9CFC50908160}"/>
              </a:ext>
            </a:extLst>
          </p:cNvPr>
          <p:cNvSpPr txBox="1"/>
          <p:nvPr/>
        </p:nvSpPr>
        <p:spPr>
          <a:xfrm>
            <a:off x="6265001" y="5693101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chief executive</a:t>
            </a:r>
          </a:p>
        </p:txBody>
      </p:sp>
      <p:pic>
        <p:nvPicPr>
          <p:cNvPr id="24" name="Picture 23" descr="Athletic woman thumbs up smiling">
            <a:extLst>
              <a:ext uri="{FF2B5EF4-FFF2-40B4-BE49-F238E27FC236}">
                <a16:creationId xmlns:a16="http://schemas.microsoft.com/office/drawing/2014/main" id="{CCB8249F-8814-5D04-2A19-8B8C2BE1C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06" y="2337517"/>
            <a:ext cx="1250196" cy="3385543"/>
          </a:xfrm>
          <a:prstGeom prst="rect">
            <a:avLst/>
          </a:prstGeom>
        </p:spPr>
      </p:pic>
      <p:pic>
        <p:nvPicPr>
          <p:cNvPr id="22" name="Picture 21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5BDC935D-026E-181B-D88D-905A041D8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3981394" y="1980267"/>
            <a:ext cx="645055" cy="959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228197F-77F1-B251-633C-C016D897A5A4}"/>
              </a:ext>
            </a:extLst>
          </p:cNvPr>
          <p:cNvSpPr txBox="1"/>
          <p:nvPr/>
        </p:nvSpPr>
        <p:spPr>
          <a:xfrm>
            <a:off x="3064936" y="5533573"/>
            <a:ext cx="2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head of internal security bureau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4C543B-582F-765C-4C6A-8CB9A9E86EE7}"/>
              </a:ext>
            </a:extLst>
          </p:cNvPr>
          <p:cNvSpPr txBox="1"/>
          <p:nvPr/>
        </p:nvSpPr>
        <p:spPr>
          <a:xfrm>
            <a:off x="4894149" y="1081510"/>
            <a:ext cx="209927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There’s only ONE THING you should be worrying about.</a:t>
            </a:r>
          </a:p>
        </p:txBody>
      </p:sp>
      <p:pic>
        <p:nvPicPr>
          <p:cNvPr id="23" name="Graphic 22" descr="Speech outline">
            <a:extLst>
              <a:ext uri="{FF2B5EF4-FFF2-40B4-BE49-F238E27FC236}">
                <a16:creationId xmlns:a16="http://schemas.microsoft.com/office/drawing/2014/main" id="{F74B056B-D273-A699-1003-0F5DB3B81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0463" y="304908"/>
            <a:ext cx="2994954" cy="2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890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19D5B-0702-8AF1-1447-CB8DE8FA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1ADE-6429-43A3-587C-A1332574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837A0B-387A-7166-6B3D-9868B7D11B40}"/>
              </a:ext>
            </a:extLst>
          </p:cNvPr>
          <p:cNvSpPr/>
          <p:nvPr/>
        </p:nvSpPr>
        <p:spPr>
          <a:xfrm>
            <a:off x="1634903" y="2189699"/>
            <a:ext cx="6117996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ACAE9-C8FE-D1B6-627B-C606FBF08BC4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A4588E-3B95-7F74-A08D-722089998C04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634903" y="3669708"/>
            <a:ext cx="61179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C84964-87CA-9EFE-191E-FC560EFA5AA9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08BCD-4CED-36BD-21EB-7DC84763D5B1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83B52-417D-F9BA-EC4D-E46F4A8F320C}"/>
              </a:ext>
            </a:extLst>
          </p:cNvPr>
          <p:cNvSpPr txBox="1"/>
          <p:nvPr/>
        </p:nvSpPr>
        <p:spPr>
          <a:xfrm>
            <a:off x="2327773" y="1266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193F9-2767-E3AC-1BF4-750C8D8E2C46}"/>
              </a:ext>
            </a:extLst>
          </p:cNvPr>
          <p:cNvSpPr txBox="1"/>
          <p:nvPr/>
        </p:nvSpPr>
        <p:spPr>
          <a:xfrm>
            <a:off x="1916612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928250-14F9-BC06-4C4C-E7BA30E4DFD1}"/>
              </a:ext>
            </a:extLst>
          </p:cNvPr>
          <p:cNvSpPr txBox="1"/>
          <p:nvPr/>
        </p:nvSpPr>
        <p:spPr>
          <a:xfrm>
            <a:off x="3869531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1BC6BC-8AA5-EF50-C2BC-CCC7F6C5C43E}"/>
              </a:ext>
            </a:extLst>
          </p:cNvPr>
          <p:cNvSpPr txBox="1"/>
          <p:nvPr/>
        </p:nvSpPr>
        <p:spPr>
          <a:xfrm>
            <a:off x="6048693" y="1760363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04BE8E-E16F-9198-1F5E-1FA3C9ACDE76}"/>
              </a:ext>
            </a:extLst>
          </p:cNvPr>
          <p:cNvCxnSpPr/>
          <p:nvPr/>
        </p:nvCxnSpPr>
        <p:spPr>
          <a:xfrm>
            <a:off x="3311779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540E6A-D59B-6A62-8546-286F3257DC03}"/>
              </a:ext>
            </a:extLst>
          </p:cNvPr>
          <p:cNvCxnSpPr/>
          <p:nvPr/>
        </p:nvCxnSpPr>
        <p:spPr>
          <a:xfrm>
            <a:off x="5641771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43BA181-3AF1-6D72-A3F4-FEFBEB79B0EF}"/>
              </a:ext>
            </a:extLst>
          </p:cNvPr>
          <p:cNvSpPr/>
          <p:nvPr/>
        </p:nvSpPr>
        <p:spPr>
          <a:xfrm>
            <a:off x="627529" y="1266021"/>
            <a:ext cx="10811436" cy="5242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Businessman counting three">
            <a:extLst>
              <a:ext uri="{FF2B5EF4-FFF2-40B4-BE49-F238E27FC236}">
                <a16:creationId xmlns:a16="http://schemas.microsoft.com/office/drawing/2014/main" id="{7675A8DA-C0DB-51E0-3417-B6F5B5BC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04" y="2271071"/>
            <a:ext cx="1296470" cy="3429000"/>
          </a:xfrm>
          <a:prstGeom prst="rect">
            <a:avLst/>
          </a:prstGeom>
        </p:spPr>
      </p:pic>
      <p:pic>
        <p:nvPicPr>
          <p:cNvPr id="6" name="Picture 5" descr="A person in a suit smiling&#10;&#10;AI-generated content may be incorrect.">
            <a:extLst>
              <a:ext uri="{FF2B5EF4-FFF2-40B4-BE49-F238E27FC236}">
                <a16:creationId xmlns:a16="http://schemas.microsoft.com/office/drawing/2014/main" id="{61CFD366-7420-CCAF-ACC4-245F810E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7258455" y="1937098"/>
            <a:ext cx="685534" cy="91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A40FB-3BDC-3561-1B4F-7F7C370A11A2}"/>
              </a:ext>
            </a:extLst>
          </p:cNvPr>
          <p:cNvSpPr txBox="1"/>
          <p:nvPr/>
        </p:nvSpPr>
        <p:spPr>
          <a:xfrm>
            <a:off x="6265001" y="5693101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chief executive</a:t>
            </a:r>
          </a:p>
        </p:txBody>
      </p:sp>
      <p:pic>
        <p:nvPicPr>
          <p:cNvPr id="24" name="Picture 23" descr="Athletic woman thumbs up smiling">
            <a:extLst>
              <a:ext uri="{FF2B5EF4-FFF2-40B4-BE49-F238E27FC236}">
                <a16:creationId xmlns:a16="http://schemas.microsoft.com/office/drawing/2014/main" id="{CA7F5665-0D28-8CF7-8A15-794880258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06" y="2337517"/>
            <a:ext cx="1250196" cy="3385543"/>
          </a:xfrm>
          <a:prstGeom prst="rect">
            <a:avLst/>
          </a:prstGeom>
        </p:spPr>
      </p:pic>
      <p:pic>
        <p:nvPicPr>
          <p:cNvPr id="22" name="Picture 21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D810E1CA-B978-1A7F-6B8C-C17BD824A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3981394" y="1980267"/>
            <a:ext cx="645055" cy="959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D5BD44-AB30-A2B9-18E5-A2EC1EDD1CAB}"/>
              </a:ext>
            </a:extLst>
          </p:cNvPr>
          <p:cNvSpPr txBox="1"/>
          <p:nvPr/>
        </p:nvSpPr>
        <p:spPr>
          <a:xfrm>
            <a:off x="3064936" y="5533573"/>
            <a:ext cx="2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head of internal security bureau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12F6C6-C37F-348D-3269-F7ED831CDE2E}"/>
              </a:ext>
            </a:extLst>
          </p:cNvPr>
          <p:cNvSpPr txBox="1"/>
          <p:nvPr/>
        </p:nvSpPr>
        <p:spPr>
          <a:xfrm>
            <a:off x="4865670" y="923439"/>
            <a:ext cx="2099272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that’s whether I’m going to get deposed in a coup.</a:t>
            </a:r>
          </a:p>
        </p:txBody>
      </p:sp>
      <p:pic>
        <p:nvPicPr>
          <p:cNvPr id="23" name="Graphic 22" descr="Speech outline">
            <a:extLst>
              <a:ext uri="{FF2B5EF4-FFF2-40B4-BE49-F238E27FC236}">
                <a16:creationId xmlns:a16="http://schemas.microsoft.com/office/drawing/2014/main" id="{6FBAFF3F-05D9-CAD9-C456-A9169E075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0463" y="304908"/>
            <a:ext cx="2994954" cy="2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53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E51AD-4F1E-6A8C-18D0-6F0D8EB7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4469-8AEB-82B1-98F4-A25321CD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35FEE-4EEF-CDDA-7AEA-86BDD77EE26C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4DD4C-B50E-863A-B798-47711C3651C7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614608-0080-26C8-0256-A9646E4ACE66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3ACF28-18DC-72E3-9007-B3E8BE94C3B2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D5BCA7-15F9-C00B-35DE-4F87D0DA74B3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B909B-8DD4-88DB-0CD2-8E39B6AE9221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00E8AC-5FD2-B574-6C14-F01CF6A60D04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A82D7-DF47-1B0B-BE6F-1BC8CDA78606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41A28-577F-50C7-1431-4EE20C2374F9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AC81EB-66F0-222C-1CF8-07307C3BA8A2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6DA6EA-3406-26F9-D5C4-482348787DFC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553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9A3F2-2F9C-9835-5447-B9F83A4B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5265-F0E6-537E-1854-00173F4F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90F9E-8B81-E0B9-601F-19F42E16C8FB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4AFC2-C473-31E5-C254-AF5A1057A480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9CEC8D-0AD7-229E-7416-06E4D3A58E8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D9ED93-4DA6-F2B2-34AE-C7BF8A438FBC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7BD4D-CA47-4AF2-3D87-7983E5B08E5F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103C4-9FE5-056B-A217-D7D8868C8621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31B33-438D-2F4C-5CD7-67EDED30CFA5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C0F0E-04BA-5A59-F415-8B20C46CD39E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B636BF-E67A-A538-DD3F-0F609262CFAE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6752DE-B942-871B-C25E-9C832F91388E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F45CA2-3F81-AD70-65D5-46AF5F6B4847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36DCE6C-30DF-97E8-5CF4-3F8FAE6A015F}"/>
              </a:ext>
            </a:extLst>
          </p:cNvPr>
          <p:cNvSpPr txBox="1"/>
          <p:nvPr/>
        </p:nvSpPr>
        <p:spPr>
          <a:xfrm>
            <a:off x="7244585" y="1799344"/>
            <a:ext cx="36027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head of internal security and the chief executive are each uncertain about </a:t>
            </a:r>
            <a:r>
              <a:rPr lang="en-US" b="1" dirty="0"/>
              <a:t>two</a:t>
            </a:r>
            <a:r>
              <a:rPr lang="en-US" dirty="0"/>
              <a:t> things...</a:t>
            </a:r>
          </a:p>
        </p:txBody>
      </p:sp>
      <p:pic>
        <p:nvPicPr>
          <p:cNvPr id="5" name="Picture 4" descr="A person in a suit smiling&#10;&#10;AI-generated content may be incorrect.">
            <a:extLst>
              <a:ext uri="{FF2B5EF4-FFF2-40B4-BE49-F238E27FC236}">
                <a16:creationId xmlns:a16="http://schemas.microsoft.com/office/drawing/2014/main" id="{A11609BE-DEFF-E349-2815-C0495893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10660699" y="941222"/>
            <a:ext cx="685534" cy="914734"/>
          </a:xfrm>
          <a:prstGeom prst="rect">
            <a:avLst/>
          </a:prstGeom>
        </p:spPr>
      </p:pic>
      <p:pic>
        <p:nvPicPr>
          <p:cNvPr id="6" name="Picture 5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751580D2-F3A6-1501-C2C0-0D356058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6670021" y="892805"/>
            <a:ext cx="645055" cy="9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21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7EF1A-DCD1-B739-2C5D-7FF8C382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A384-F621-436C-F4B7-7991EE30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C2B41-5441-355D-95CF-EE900EC08C64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3CF65-76AA-9371-0212-072129978DCC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7316A7-2BE8-9112-95F8-4C1ADF4222F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4A5191-58F3-8EBE-A96A-449B2693C03F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33D84-FD32-A23B-23AF-E5E5F3CC011A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4AFDD-055D-9843-564F-55E6ED3869B3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31779-3BE4-D3A0-89FC-1EBB51AE2E46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433FF-1D22-56F1-872F-73D046EFA17C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3F0CD-235C-6DC0-49FC-4568CD500B6D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AF3731-2AB6-F22F-050A-1A86EBA723AA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2FDEA8-8B8B-FF4C-7C0F-92E1324B5D36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E6879F-8E8C-4D8D-960C-D0D5109FB430}"/>
              </a:ext>
            </a:extLst>
          </p:cNvPr>
          <p:cNvSpPr txBox="1"/>
          <p:nvPr/>
        </p:nvSpPr>
        <p:spPr>
          <a:xfrm>
            <a:off x="7244585" y="1799344"/>
            <a:ext cx="36027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head of internal security and the chief executive are each uncertain about </a:t>
            </a:r>
            <a:r>
              <a:rPr lang="en-US" b="1" dirty="0"/>
              <a:t>two</a:t>
            </a:r>
            <a:r>
              <a:rPr lang="en-US" dirty="0"/>
              <a:t> things...</a:t>
            </a:r>
          </a:p>
        </p:txBody>
      </p:sp>
      <p:pic>
        <p:nvPicPr>
          <p:cNvPr id="5" name="Picture 4" descr="A person in a suit smiling&#10;&#10;AI-generated content may be incorrect.">
            <a:extLst>
              <a:ext uri="{FF2B5EF4-FFF2-40B4-BE49-F238E27FC236}">
                <a16:creationId xmlns:a16="http://schemas.microsoft.com/office/drawing/2014/main" id="{92A5AB18-8CA0-479A-A30F-6F26513F8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10660699" y="941222"/>
            <a:ext cx="685534" cy="914734"/>
          </a:xfrm>
          <a:prstGeom prst="rect">
            <a:avLst/>
          </a:prstGeom>
        </p:spPr>
      </p:pic>
      <p:pic>
        <p:nvPicPr>
          <p:cNvPr id="6" name="Picture 5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39DE0ED4-E09F-F350-33E5-9C045535A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6670021" y="892805"/>
            <a:ext cx="645055" cy="959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050377-2202-BC48-0C8C-90531B908692}"/>
              </a:ext>
            </a:extLst>
          </p:cNvPr>
          <p:cNvSpPr txBox="1"/>
          <p:nvPr/>
        </p:nvSpPr>
        <p:spPr>
          <a:xfrm>
            <a:off x="7244585" y="2793741"/>
            <a:ext cx="36027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effect, they’re uncertain about </a:t>
            </a:r>
            <a:r>
              <a:rPr lang="en-US" b="1" dirty="0"/>
              <a:t>which cell </a:t>
            </a:r>
            <a:r>
              <a:rPr lang="en-US" dirty="0"/>
              <a:t>correctly describes their situation</a:t>
            </a:r>
            <a:r>
              <a:rPr lang="en-US" b="1" dirty="0"/>
              <a:t>.</a:t>
            </a:r>
          </a:p>
        </p:txBody>
      </p:sp>
      <p:pic>
        <p:nvPicPr>
          <p:cNvPr id="22" name="Graphic 21" descr="Badge Question Mark outline">
            <a:extLst>
              <a:ext uri="{FF2B5EF4-FFF2-40B4-BE49-F238E27FC236}">
                <a16:creationId xmlns:a16="http://schemas.microsoft.com/office/drawing/2014/main" id="{B671D783-482A-A18F-2E7B-3DE9B02BE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955" y="2436116"/>
            <a:ext cx="914400" cy="914400"/>
          </a:xfrm>
          <a:prstGeom prst="rect">
            <a:avLst/>
          </a:prstGeom>
        </p:spPr>
      </p:pic>
      <p:pic>
        <p:nvPicPr>
          <p:cNvPr id="23" name="Graphic 22" descr="Badge Question Mark outline">
            <a:extLst>
              <a:ext uri="{FF2B5EF4-FFF2-40B4-BE49-F238E27FC236}">
                <a16:creationId xmlns:a16="http://schemas.microsoft.com/office/drawing/2014/main" id="{BAAAA2F3-E616-8889-95CD-326A73169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7694" y="2444285"/>
            <a:ext cx="914400" cy="914400"/>
          </a:xfrm>
          <a:prstGeom prst="rect">
            <a:avLst/>
          </a:prstGeom>
        </p:spPr>
      </p:pic>
      <p:pic>
        <p:nvPicPr>
          <p:cNvPr id="24" name="Graphic 23" descr="Badge Question Mark outline">
            <a:extLst>
              <a:ext uri="{FF2B5EF4-FFF2-40B4-BE49-F238E27FC236}">
                <a16:creationId xmlns:a16="http://schemas.microsoft.com/office/drawing/2014/main" id="{1F5B960B-5568-061B-3032-450FE1ECB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4733" y="2436116"/>
            <a:ext cx="914400" cy="914400"/>
          </a:xfrm>
          <a:prstGeom prst="rect">
            <a:avLst/>
          </a:prstGeom>
        </p:spPr>
      </p:pic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3BDCD915-88EF-DBC4-2601-CD8E14FA7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1103" y="3916125"/>
            <a:ext cx="914400" cy="914400"/>
          </a:xfrm>
          <a:prstGeom prst="rect">
            <a:avLst/>
          </a:prstGeom>
        </p:spPr>
      </p:pic>
      <p:pic>
        <p:nvPicPr>
          <p:cNvPr id="26" name="Graphic 25" descr="Badge Question Mark outline">
            <a:extLst>
              <a:ext uri="{FF2B5EF4-FFF2-40B4-BE49-F238E27FC236}">
                <a16:creationId xmlns:a16="http://schemas.microsoft.com/office/drawing/2014/main" id="{ED20A52B-6A8C-2C0E-D84F-FA40F5F64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7694" y="3901324"/>
            <a:ext cx="914400" cy="914400"/>
          </a:xfrm>
          <a:prstGeom prst="rect">
            <a:avLst/>
          </a:prstGeom>
        </p:spPr>
      </p:pic>
      <p:pic>
        <p:nvPicPr>
          <p:cNvPr id="27" name="Graphic 26" descr="Badge Question Mark outline">
            <a:extLst>
              <a:ext uri="{FF2B5EF4-FFF2-40B4-BE49-F238E27FC236}">
                <a16:creationId xmlns:a16="http://schemas.microsoft.com/office/drawing/2014/main" id="{18BBB57C-822D-AEFF-4F93-FB23EBABC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4285" y="3886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447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7F72D-969B-937F-7A9A-A382029C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9F7E-D870-80C8-5A16-0EFF5F84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AE360-DAF0-0A64-20A8-860B42E1F1D7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C2971-7443-14A1-ABE4-04E2CBE1B50A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3E2498-8C98-D31B-06FF-B14D2C9233AA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77E505-D7FC-BBF8-5451-3DD5981DE4D8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3A790-8A85-BF03-0826-6E9753F18BFB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982C4-4C14-EAC7-330B-4B65DC928D96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444AE-9E20-3A8E-B7B9-11BD27D373D1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1BE32B-5204-2100-A005-462162250D59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FFE5D-2CF7-C4D3-C6EE-58306081D004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00ABF5-0CC9-444D-8235-39555B800DE3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2A5FA5-2AF2-F189-9C78-8D042FC561C0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943F65-CDD9-8197-BB3B-D6F00347A60A}"/>
              </a:ext>
            </a:extLst>
          </p:cNvPr>
          <p:cNvSpPr txBox="1"/>
          <p:nvPr/>
        </p:nvSpPr>
        <p:spPr>
          <a:xfrm>
            <a:off x="7244585" y="1799344"/>
            <a:ext cx="36027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head of internal security and the chief executive are each uncertain about </a:t>
            </a:r>
            <a:r>
              <a:rPr lang="en-US" b="1" dirty="0"/>
              <a:t>two</a:t>
            </a:r>
            <a:r>
              <a:rPr lang="en-US" dirty="0"/>
              <a:t> things...</a:t>
            </a:r>
          </a:p>
        </p:txBody>
      </p:sp>
      <p:pic>
        <p:nvPicPr>
          <p:cNvPr id="5" name="Picture 4" descr="A person in a suit smiling&#10;&#10;AI-generated content may be incorrect.">
            <a:extLst>
              <a:ext uri="{FF2B5EF4-FFF2-40B4-BE49-F238E27FC236}">
                <a16:creationId xmlns:a16="http://schemas.microsoft.com/office/drawing/2014/main" id="{A76B0A55-DB6B-21D2-0584-CC644B3CC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10660699" y="941222"/>
            <a:ext cx="685534" cy="914734"/>
          </a:xfrm>
          <a:prstGeom prst="rect">
            <a:avLst/>
          </a:prstGeom>
        </p:spPr>
      </p:pic>
      <p:pic>
        <p:nvPicPr>
          <p:cNvPr id="6" name="Picture 5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2E0189B2-C7D7-A364-37CA-9AC2CC126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6670021" y="892805"/>
            <a:ext cx="645055" cy="959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AE128-609C-01DB-9056-F8A37E9757A3}"/>
              </a:ext>
            </a:extLst>
          </p:cNvPr>
          <p:cNvSpPr txBox="1"/>
          <p:nvPr/>
        </p:nvSpPr>
        <p:spPr>
          <a:xfrm>
            <a:off x="7198931" y="3991373"/>
            <a:ext cx="364836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But the chief executive says that the head of internal security’s job is to worry </a:t>
            </a:r>
            <a:r>
              <a:rPr lang="en-US" b="1" dirty="0"/>
              <a:t>ONLY ABOUT ONE </a:t>
            </a:r>
            <a:r>
              <a:rPr lang="en-US" dirty="0"/>
              <a:t>of the two uncertainties.</a:t>
            </a:r>
          </a:p>
        </p:txBody>
      </p:sp>
      <p:pic>
        <p:nvPicPr>
          <p:cNvPr id="22" name="Graphic 21" descr="Badge Question Mark outline">
            <a:extLst>
              <a:ext uri="{FF2B5EF4-FFF2-40B4-BE49-F238E27FC236}">
                <a16:creationId xmlns:a16="http://schemas.microsoft.com/office/drawing/2014/main" id="{8ABDBEA3-2376-987A-133D-2057DD65E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955" y="2436116"/>
            <a:ext cx="914400" cy="914400"/>
          </a:xfrm>
          <a:prstGeom prst="rect">
            <a:avLst/>
          </a:prstGeom>
        </p:spPr>
      </p:pic>
      <p:pic>
        <p:nvPicPr>
          <p:cNvPr id="23" name="Graphic 22" descr="Badge Question Mark outline">
            <a:extLst>
              <a:ext uri="{FF2B5EF4-FFF2-40B4-BE49-F238E27FC236}">
                <a16:creationId xmlns:a16="http://schemas.microsoft.com/office/drawing/2014/main" id="{32EF284A-F520-5C16-3856-9C3C65F71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7694" y="2444285"/>
            <a:ext cx="914400" cy="914400"/>
          </a:xfrm>
          <a:prstGeom prst="rect">
            <a:avLst/>
          </a:prstGeom>
        </p:spPr>
      </p:pic>
      <p:pic>
        <p:nvPicPr>
          <p:cNvPr id="24" name="Graphic 23" descr="Badge Question Mark outline">
            <a:extLst>
              <a:ext uri="{FF2B5EF4-FFF2-40B4-BE49-F238E27FC236}">
                <a16:creationId xmlns:a16="http://schemas.microsoft.com/office/drawing/2014/main" id="{4421429B-13A6-37F7-A321-696243E8D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4733" y="2436116"/>
            <a:ext cx="914400" cy="914400"/>
          </a:xfrm>
          <a:prstGeom prst="rect">
            <a:avLst/>
          </a:prstGeom>
        </p:spPr>
      </p:pic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153996B4-FD7C-DF4E-EB41-CB57417D1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1103" y="3916125"/>
            <a:ext cx="914400" cy="914400"/>
          </a:xfrm>
          <a:prstGeom prst="rect">
            <a:avLst/>
          </a:prstGeom>
        </p:spPr>
      </p:pic>
      <p:pic>
        <p:nvPicPr>
          <p:cNvPr id="26" name="Graphic 25" descr="Badge Question Mark outline">
            <a:extLst>
              <a:ext uri="{FF2B5EF4-FFF2-40B4-BE49-F238E27FC236}">
                <a16:creationId xmlns:a16="http://schemas.microsoft.com/office/drawing/2014/main" id="{8B06563D-276E-5F98-DA9B-BE217027C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7694" y="3901324"/>
            <a:ext cx="914400" cy="914400"/>
          </a:xfrm>
          <a:prstGeom prst="rect">
            <a:avLst/>
          </a:prstGeom>
        </p:spPr>
      </p:pic>
      <p:pic>
        <p:nvPicPr>
          <p:cNvPr id="27" name="Graphic 26" descr="Badge Question Mark outline">
            <a:extLst>
              <a:ext uri="{FF2B5EF4-FFF2-40B4-BE49-F238E27FC236}">
                <a16:creationId xmlns:a16="http://schemas.microsoft.com/office/drawing/2014/main" id="{BDD74583-D803-105B-3BF8-92F6F20C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4285" y="3886523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B3E4FE-AD53-747A-4278-2116D522A653}"/>
              </a:ext>
            </a:extLst>
          </p:cNvPr>
          <p:cNvSpPr txBox="1"/>
          <p:nvPr/>
        </p:nvSpPr>
        <p:spPr>
          <a:xfrm>
            <a:off x="7244585" y="2790494"/>
            <a:ext cx="36027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effect, they’re uncertain about </a:t>
            </a:r>
            <a:r>
              <a:rPr lang="en-US" b="1" dirty="0"/>
              <a:t>which cell </a:t>
            </a:r>
            <a:r>
              <a:rPr lang="en-US" dirty="0"/>
              <a:t>correctly describes their situation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81153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9302E-F34B-2A0A-928F-A36F17405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747-329E-DE23-E491-84F65A5A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D6FE24-5CA8-BDC5-2518-2842E7EE9247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C3C38-3CB4-3158-5A09-2476B61F7ED4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B2AA9E-23C2-901F-4909-08B72098F552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849B16-1C9E-F7A7-EF66-F738F2A75768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750DD-59E9-A5D8-5D1A-F7A83E4087D9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13F24-A835-5EBD-1CD4-CB6FAA7FED88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59D53-F58E-CD26-8335-DC1062EA0B7C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2BD68-93B3-A379-4DA0-9677A082E3CD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D078D-E6D6-9A3C-8B59-5C67644FCB44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9EE45-B042-CFD5-B995-D63F49965A27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2A3574-E43E-81E5-62A7-C32506937670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029D95-0106-9532-D39E-74AD357E9143}"/>
              </a:ext>
            </a:extLst>
          </p:cNvPr>
          <p:cNvSpPr txBox="1"/>
          <p:nvPr/>
        </p:nvSpPr>
        <p:spPr>
          <a:xfrm>
            <a:off x="7244585" y="1799344"/>
            <a:ext cx="36027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head of internal security and the chief executive are each uncertain about </a:t>
            </a:r>
            <a:r>
              <a:rPr lang="en-US" b="1" dirty="0"/>
              <a:t>two</a:t>
            </a:r>
            <a:r>
              <a:rPr lang="en-US" dirty="0"/>
              <a:t> things...</a:t>
            </a:r>
          </a:p>
        </p:txBody>
      </p:sp>
      <p:pic>
        <p:nvPicPr>
          <p:cNvPr id="5" name="Picture 4" descr="A person in a suit smiling&#10;&#10;AI-generated content may be incorrect.">
            <a:extLst>
              <a:ext uri="{FF2B5EF4-FFF2-40B4-BE49-F238E27FC236}">
                <a16:creationId xmlns:a16="http://schemas.microsoft.com/office/drawing/2014/main" id="{D2B833A9-FAFA-D144-4AF9-C2566914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r="19804" b="42091"/>
          <a:stretch/>
        </p:blipFill>
        <p:spPr>
          <a:xfrm>
            <a:off x="10660699" y="941222"/>
            <a:ext cx="685534" cy="914734"/>
          </a:xfrm>
          <a:prstGeom prst="rect">
            <a:avLst/>
          </a:prstGeom>
        </p:spPr>
      </p:pic>
      <p:pic>
        <p:nvPicPr>
          <p:cNvPr id="6" name="Picture 5" descr="A person in a military uniform&#10;&#10;AI-generated content may be incorrect.">
            <a:extLst>
              <a:ext uri="{FF2B5EF4-FFF2-40B4-BE49-F238E27FC236}">
                <a16:creationId xmlns:a16="http://schemas.microsoft.com/office/drawing/2014/main" id="{06689E0F-7FB0-4CEB-EB1A-58D8FFEDE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2916" r="23339" b="28079"/>
          <a:stretch/>
        </p:blipFill>
        <p:spPr>
          <a:xfrm>
            <a:off x="6670021" y="892805"/>
            <a:ext cx="645055" cy="959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AAE0F3-D764-802C-9D33-03CE0E3757FA}"/>
              </a:ext>
            </a:extLst>
          </p:cNvPr>
          <p:cNvSpPr txBox="1"/>
          <p:nvPr/>
        </p:nvSpPr>
        <p:spPr>
          <a:xfrm>
            <a:off x="7198931" y="3991373"/>
            <a:ext cx="364836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But the chief executive says that the head of internal security’s job is to worry </a:t>
            </a:r>
            <a:r>
              <a:rPr lang="en-US" b="1" dirty="0"/>
              <a:t>ONLY ABOUT ONE </a:t>
            </a:r>
            <a:r>
              <a:rPr lang="en-US" dirty="0"/>
              <a:t>of the two uncertainties.</a:t>
            </a:r>
          </a:p>
        </p:txBody>
      </p:sp>
      <p:pic>
        <p:nvPicPr>
          <p:cNvPr id="26" name="Graphic 25" descr="Badge Question Mark outline">
            <a:extLst>
              <a:ext uri="{FF2B5EF4-FFF2-40B4-BE49-F238E27FC236}">
                <a16:creationId xmlns:a16="http://schemas.microsoft.com/office/drawing/2014/main" id="{ABECE208-60D6-E596-5A9B-7D0CAA046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4129" y="164496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D3F40-5329-0451-330A-21627E11E35D}"/>
              </a:ext>
            </a:extLst>
          </p:cNvPr>
          <p:cNvSpPr txBox="1"/>
          <p:nvPr/>
        </p:nvSpPr>
        <p:spPr>
          <a:xfrm>
            <a:off x="7198931" y="5316613"/>
            <a:ext cx="3648360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effect, the chief executive wants the head of internal security to ONLY wonder </a:t>
            </a:r>
            <a:r>
              <a:rPr lang="en-US" b="1" dirty="0"/>
              <a:t>WHICH ROW</a:t>
            </a:r>
            <a:r>
              <a:rPr lang="en-US" dirty="0"/>
              <a:t> contains the cell that correctly describes their situation.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D3CD-090B-2AF2-D0D4-80B2BC6DA107}"/>
              </a:ext>
            </a:extLst>
          </p:cNvPr>
          <p:cNvSpPr txBox="1"/>
          <p:nvPr/>
        </p:nvSpPr>
        <p:spPr>
          <a:xfrm>
            <a:off x="7244585" y="2790494"/>
            <a:ext cx="360270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effect, they’re uncertain about </a:t>
            </a:r>
            <a:r>
              <a:rPr lang="en-US" b="1" dirty="0"/>
              <a:t>which cell </a:t>
            </a:r>
            <a:r>
              <a:rPr lang="en-US" dirty="0"/>
              <a:t>correctly describes their situation</a:t>
            </a:r>
            <a:r>
              <a:rPr lang="en-US" b="1" dirty="0"/>
              <a:t>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A9A142E-A538-E760-4AD7-1E162F2DA859}"/>
              </a:ext>
            </a:extLst>
          </p:cNvPr>
          <p:cNvSpPr/>
          <p:nvPr/>
        </p:nvSpPr>
        <p:spPr>
          <a:xfrm>
            <a:off x="1710221" y="2244343"/>
            <a:ext cx="4453895" cy="1340506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43C42BF-FB60-DD94-8644-FC12AC5DF65C}"/>
              </a:ext>
            </a:extLst>
          </p:cNvPr>
          <p:cNvSpPr/>
          <p:nvPr/>
        </p:nvSpPr>
        <p:spPr>
          <a:xfrm>
            <a:off x="1742020" y="3754568"/>
            <a:ext cx="4453895" cy="1340506"/>
          </a:xfrm>
          <a:prstGeom prst="round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Badge Question Mark outline">
            <a:extLst>
              <a:ext uri="{FF2B5EF4-FFF2-40B4-BE49-F238E27FC236}">
                <a16:creationId xmlns:a16="http://schemas.microsoft.com/office/drawing/2014/main" id="{96F24930-56E5-1011-1B26-A28F3DEC5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0605" y="47971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644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C2AB2F-5579-C561-789B-783FEB1AB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D72-3B29-75DD-4617-B6CA463A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4276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Marginal Uncertainty, Marginal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DCA4E0-4980-07D5-592A-A557DEA6E950}"/>
              </a:ext>
            </a:extLst>
          </p:cNvPr>
          <p:cNvSpPr/>
          <p:nvPr/>
        </p:nvSpPr>
        <p:spPr>
          <a:xfrm>
            <a:off x="1634903" y="2189699"/>
            <a:ext cx="4604532" cy="296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16E0A-DBBF-96D8-EC8E-E13133CE968D}"/>
              </a:ext>
            </a:extLst>
          </p:cNvPr>
          <p:cNvSpPr txBox="1"/>
          <p:nvPr/>
        </p:nvSpPr>
        <p:spPr>
          <a:xfrm rot="16200000">
            <a:off x="-638781" y="3346541"/>
            <a:ext cx="21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If coup attempted, will it succeed?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DCF838-89BF-2CED-5EDC-5F62CC212ACD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634903" y="3669708"/>
            <a:ext cx="46045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73ED1D-FA0E-3570-4CDB-009748241A50}"/>
              </a:ext>
            </a:extLst>
          </p:cNvPr>
          <p:cNvSpPr txBox="1"/>
          <p:nvPr/>
        </p:nvSpPr>
        <p:spPr>
          <a:xfrm rot="16200000">
            <a:off x="567987" y="2665815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DC08A-E4B7-CA75-53FC-E641B3AF162C}"/>
              </a:ext>
            </a:extLst>
          </p:cNvPr>
          <p:cNvSpPr txBox="1"/>
          <p:nvPr/>
        </p:nvSpPr>
        <p:spPr>
          <a:xfrm rot="16200000">
            <a:off x="567988" y="4268372"/>
            <a:ext cx="160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3A91-C485-0A47-C0DE-EC9DABC873A1}"/>
              </a:ext>
            </a:extLst>
          </p:cNvPr>
          <p:cNvSpPr txBox="1"/>
          <p:nvPr/>
        </p:nvSpPr>
        <p:spPr>
          <a:xfrm>
            <a:off x="1634903" y="12139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 a war, how well will the military perform?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0755E-9F18-0892-3C85-9B2B2BF5714C}"/>
              </a:ext>
            </a:extLst>
          </p:cNvPr>
          <p:cNvSpPr txBox="1"/>
          <p:nvPr/>
        </p:nvSpPr>
        <p:spPr>
          <a:xfrm>
            <a:off x="1617865" y="176292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FD006-9494-5F65-3B29-B083E4BBAB9F}"/>
              </a:ext>
            </a:extLst>
          </p:cNvPr>
          <p:cNvSpPr txBox="1"/>
          <p:nvPr/>
        </p:nvSpPr>
        <p:spPr>
          <a:xfrm>
            <a:off x="3194426" y="170828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9B0AB-ED9E-A23D-06EE-EE836C5B01A4}"/>
              </a:ext>
            </a:extLst>
          </p:cNvPr>
          <p:cNvSpPr txBox="1"/>
          <p:nvPr/>
        </p:nvSpPr>
        <p:spPr>
          <a:xfrm>
            <a:off x="4770987" y="169620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excellently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2B20AC-5E63-0B33-AC3D-4EFD18F60234}"/>
              </a:ext>
            </a:extLst>
          </p:cNvPr>
          <p:cNvCxnSpPr/>
          <p:nvPr/>
        </p:nvCxnSpPr>
        <p:spPr>
          <a:xfrm>
            <a:off x="3042837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EF6815-5CE5-F1EC-9727-A426E2BED35B}"/>
              </a:ext>
            </a:extLst>
          </p:cNvPr>
          <p:cNvCxnSpPr/>
          <p:nvPr/>
        </p:nvCxnSpPr>
        <p:spPr>
          <a:xfrm>
            <a:off x="4637725" y="2189699"/>
            <a:ext cx="0" cy="296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Badge Question Mark outline">
            <a:extLst>
              <a:ext uri="{FF2B5EF4-FFF2-40B4-BE49-F238E27FC236}">
                <a16:creationId xmlns:a16="http://schemas.microsoft.com/office/drawing/2014/main" id="{CD195172-7684-F4FC-EF56-313E5F446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4129" y="1644966"/>
            <a:ext cx="914400" cy="9144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EE9294-CE12-2B2A-B2CB-9B8DAC86F161}"/>
              </a:ext>
            </a:extLst>
          </p:cNvPr>
          <p:cNvSpPr/>
          <p:nvPr/>
        </p:nvSpPr>
        <p:spPr>
          <a:xfrm>
            <a:off x="1710221" y="2244343"/>
            <a:ext cx="4453895" cy="1340506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A6D608F-2B4E-9535-1D6B-53C958964D98}"/>
              </a:ext>
            </a:extLst>
          </p:cNvPr>
          <p:cNvSpPr/>
          <p:nvPr/>
        </p:nvSpPr>
        <p:spPr>
          <a:xfrm>
            <a:off x="1742020" y="3754568"/>
            <a:ext cx="4453895" cy="1340506"/>
          </a:xfrm>
          <a:prstGeom prst="round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Badge Question Mark outline">
            <a:extLst>
              <a:ext uri="{FF2B5EF4-FFF2-40B4-BE49-F238E27FC236}">
                <a16:creationId xmlns:a16="http://schemas.microsoft.com/office/drawing/2014/main" id="{15DC19C0-7EE2-5E24-9B66-F7739D78E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0605" y="479711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7078DF-315E-BC99-DC0E-9E75E70A4CE9}"/>
              </a:ext>
            </a:extLst>
          </p:cNvPr>
          <p:cNvSpPr txBox="1"/>
          <p:nvPr/>
        </p:nvSpPr>
        <p:spPr>
          <a:xfrm>
            <a:off x="7881695" y="1329917"/>
            <a:ext cx="3738281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TERMINOLOGY AND NOTATION: </a:t>
            </a:r>
            <a:r>
              <a:rPr lang="en-US" b="1" dirty="0"/>
              <a:t>Marginal Uncertainty, </a:t>
            </a:r>
            <a:br>
              <a:rPr lang="en-US" b="1" dirty="0"/>
            </a:br>
            <a:r>
              <a:rPr lang="en-US" b="1" dirty="0"/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168DA7-47A0-4535-BAA5-106436ACFA8D}"/>
                  </a:ext>
                </a:extLst>
              </p:cNvPr>
              <p:cNvSpPr txBox="1"/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Uncertainty about JUST ONE of a collection of distinct uncertainties is called “marginal uncertainty”.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be one possible resolution of one uncertainty, selected from a collection of distinct uncertainties.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 occurs is called “the marginal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”.  And is written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168DA7-47A0-4535-BAA5-106436ACF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695" y="2244343"/>
                <a:ext cx="3738282" cy="3139321"/>
              </a:xfrm>
              <a:prstGeom prst="rect">
                <a:avLst/>
              </a:prstGeom>
              <a:blipFill>
                <a:blip r:embed="rId6"/>
                <a:stretch>
                  <a:fillRect l="-1468" t="-971" r="-1631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072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4e17f4-cf11-4ce2-b3ef-5de76bf4ce41}" enabled="0" method="" siteId="{374e17f4-cf11-4ce2-b3ef-5de76bf4ce4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902</TotalTime>
  <Words>25230</Words>
  <Application>Microsoft Office PowerPoint</Application>
  <PresentationFormat>Widescreen</PresentationFormat>
  <Paragraphs>4316</Paragraphs>
  <Slides>229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229</vt:i4>
      </vt:variant>
    </vt:vector>
  </HeadingPairs>
  <TitlesOfParts>
    <vt:vector size="238" baseType="lpstr">
      <vt:lpstr>Aptos</vt:lpstr>
      <vt:lpstr>Arial</vt:lpstr>
      <vt:lpstr>Avenir Next LT Pro</vt:lpstr>
      <vt:lpstr>Cambria Math</vt:lpstr>
      <vt:lpstr>Century Schoolbook</vt:lpstr>
      <vt:lpstr>MS Shell Dlg 2</vt:lpstr>
      <vt:lpstr>Wingdings</vt:lpstr>
      <vt:lpstr>Wingdings 3</vt:lpstr>
      <vt:lpstr>Madison</vt:lpstr>
      <vt:lpstr>Modeling Multiple, Related Uncertainties</vt:lpstr>
      <vt:lpstr>Your List This Week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the Uncertain Effects of the Ruler’s Choices</vt:lpstr>
      <vt:lpstr>Modeling the Uncertain Effects of the Ruler’s Choices</vt:lpstr>
      <vt:lpstr>Modeling the Uncertain Effects of the Ruler’s Choices</vt:lpstr>
      <vt:lpstr>Modeling the Uncertain Effects of the Ruler’s Choices</vt:lpstr>
      <vt:lpstr>PowerPoint Presentation</vt:lpstr>
      <vt:lpstr>Brute Force Approach (Don’t Do This)</vt:lpstr>
      <vt:lpstr>Brute Force Approach (Don’t Do This)</vt:lpstr>
      <vt:lpstr>Brute Force Approach (Don’t Do This)</vt:lpstr>
      <vt:lpstr>Brute Force Approach (Don’t Do This)</vt:lpstr>
      <vt:lpstr>Brute Force Approach (Don’t Do This)</vt:lpstr>
      <vt:lpstr>Brute Force Approach (Don’t Do This)</vt:lpstr>
      <vt:lpstr>Brute Force Approach (Don’t Do This)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PowerPoint Presentation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PowerPoint Presentation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Joint Uncertainty, Joint Events, Joint Probabilities</vt:lpstr>
      <vt:lpstr>PowerPoint Presentation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PowerPoint Presentation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Marginal Uncertainty, Marginal Probability</vt:lpstr>
      <vt:lpstr>PowerPoint Presentation</vt:lpstr>
      <vt:lpstr>PowerPoint Presentation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PowerPoint Presentation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Conditional Uncertainty, Conditional Probability</vt:lpstr>
      <vt:lpstr>PowerPoint Presentation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The Marginal-Conditional Method</vt:lpstr>
      <vt:lpstr>Linking Marginal, Conditional, and Joint Probabilities</vt:lpstr>
      <vt:lpstr>Linking Marginal, Conditional, and Joint Probabilities</vt:lpstr>
      <vt:lpstr>Linking Marginal, Conditional, and Joint Probabilities</vt:lpstr>
      <vt:lpstr>Linking Marginal, Conditional, and Joint Probabilities</vt:lpstr>
      <vt:lpstr>Linking Marginal, Conditional, and Joint Probabilities</vt:lpstr>
      <vt:lpstr>Linking Marginal, Conditional, and Joint Probabilities</vt:lpstr>
      <vt:lpstr>Linking Marginal, Conditional, and Joint Probabilities</vt:lpstr>
      <vt:lpstr>Linking Marginal, Conditional, and Joint Probabilities</vt:lpstr>
      <vt:lpstr>The Marginal-Conditional Method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Jordan, Stuart</dc:creator>
  <cp:lastModifiedBy>Jordan, Stuart</cp:lastModifiedBy>
  <cp:revision>2</cp:revision>
  <dcterms:created xsi:type="dcterms:W3CDTF">2025-02-21T22:21:56Z</dcterms:created>
  <dcterms:modified xsi:type="dcterms:W3CDTF">2026-02-26T15:11:07Z</dcterms:modified>
</cp:coreProperties>
</file>